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334" r:id="rId4"/>
    <p:sldId id="559" r:id="rId5"/>
    <p:sldId id="333" r:id="rId6"/>
    <p:sldId id="1379" r:id="rId7"/>
    <p:sldId id="1374" r:id="rId8"/>
    <p:sldId id="260" r:id="rId9"/>
    <p:sldId id="593" r:id="rId10"/>
    <p:sldId id="337" r:id="rId11"/>
    <p:sldId id="594" r:id="rId12"/>
    <p:sldId id="340" r:id="rId13"/>
    <p:sldId id="581" r:id="rId14"/>
    <p:sldId id="262" r:id="rId15"/>
    <p:sldId id="269" r:id="rId16"/>
    <p:sldId id="583" r:id="rId17"/>
    <p:sldId id="263" r:id="rId18"/>
    <p:sldId id="1403" r:id="rId19"/>
    <p:sldId id="1406" r:id="rId20"/>
    <p:sldId id="588" r:id="rId21"/>
    <p:sldId id="52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028"/>
    <a:srgbClr val="E32831"/>
    <a:srgbClr val="FC2A29"/>
    <a:srgbClr val="FCF3E3"/>
    <a:srgbClr val="F2EFE6"/>
    <a:srgbClr val="F1EEE6"/>
    <a:srgbClr val="D8D4CB"/>
    <a:srgbClr val="5B9BD5"/>
    <a:srgbClr val="438C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67339" autoAdjust="0"/>
  </p:normalViewPr>
  <p:slideViewPr>
    <p:cSldViewPr snapToGrid="0">
      <p:cViewPr varScale="1">
        <p:scale>
          <a:sx n="45" d="100"/>
          <a:sy n="45" d="100"/>
        </p:scale>
        <p:origin x="130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F7C9C-DFE2-4B46-97B5-42BF75185AB9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7E926-5550-42B6-B12D-50699B81385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63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zitivity.h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oldogsagora.hu/faliujsag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ldogiskola.hu/cegeknek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oldogsagora.hu/pedagogus-regisztracio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28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 Boldogságóra program módszertani eszköztára, amit a Boldog Óvodák és Iskolák szakmai csomagja is tartalmaz (korosztályonként egy szakmai csomagot tudunk biztosítani)</a:t>
            </a:r>
          </a:p>
          <a:p>
            <a:pPr marL="171450" indent="-171450">
              <a:buFontTx/>
              <a:buChar char="-"/>
            </a:pPr>
            <a:r>
              <a:rPr lang="hu-HU" dirty="0"/>
              <a:t>Boldogságóra könyv és munkafüzet adott korosztály számára (óvodás, alsós, felsős, középiskolás).</a:t>
            </a:r>
          </a:p>
          <a:p>
            <a:pPr marL="171450" indent="-171450">
              <a:buFontTx/>
              <a:buChar char="-"/>
            </a:pPr>
            <a:r>
              <a:rPr lang="hu-HU" dirty="0"/>
              <a:t>„Pozitív gyerek vagyok” vagy „Boldogító erősségek kártyacsomag.</a:t>
            </a:r>
          </a:p>
          <a:p>
            <a:pPr marL="171450" indent="-171450">
              <a:buFontTx/>
              <a:buChar char="-"/>
            </a:pPr>
            <a:r>
              <a:rPr lang="hu-HU" dirty="0"/>
              <a:t>„Repülj velem” vagy „Világomban minden rendben van” CD.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FONTOS INFORMÁCIÓ:</a:t>
            </a:r>
          </a:p>
          <a:p>
            <a:pPr marL="0" indent="0">
              <a:buFontTx/>
              <a:buNone/>
            </a:pPr>
            <a:r>
              <a:rPr lang="hu-HU" dirty="0"/>
              <a:t>A 2021/22-es tanévben újonnan csatlakozó középiskolák a tankönyv helyett egy </a:t>
            </a:r>
            <a:r>
              <a:rPr lang="hu-HU" dirty="0" err="1"/>
              <a:t>Pozitivity</a:t>
            </a:r>
            <a:r>
              <a:rPr lang="hu-HU" dirty="0"/>
              <a:t> társasjátékot kapnak ajándékba és emellett a www.boldogsagora.hu/faliujsag oldalon (mely regisztrációt és belépést követően érhető el) letölthető kibővített oktatási segédanyagot használhatják a foglalkozások megtartására, mert a jelenlegi középiskolai tankönyv átdolgozás alatt van és 1 év múlva lesz újra kidolgozva a javított, </a:t>
            </a:r>
            <a:r>
              <a:rPr lang="hu-HU" dirty="0" err="1"/>
              <a:t>átdolgozott</a:t>
            </a:r>
            <a:r>
              <a:rPr lang="hu-HU" dirty="0"/>
              <a:t> kiadás.</a:t>
            </a:r>
          </a:p>
          <a:p>
            <a:pPr marL="0" indent="0">
              <a:buFontTx/>
              <a:buNone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A POZITIVITY társasjátékot bárki megrendelheti itt: </a:t>
            </a:r>
            <a:r>
              <a:rPr lang="hu-HU" dirty="0">
                <a:hlinkClick r:id="rId3"/>
              </a:rPr>
              <a:t>https://pozitivity.hu/</a:t>
            </a:r>
            <a:endParaRPr lang="hu-HU" dirty="0"/>
          </a:p>
          <a:p>
            <a:pPr marL="171450" indent="-171450">
              <a:buFontTx/>
              <a:buChar char="-"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Ezenkívül a </a:t>
            </a:r>
            <a:r>
              <a:rPr lang="hu-HU" dirty="0">
                <a:hlinkClick r:id="rId4"/>
              </a:rPr>
              <a:t>http://boldogsagora.hu/faliujsag</a:t>
            </a:r>
            <a:r>
              <a:rPr lang="hu-HU" dirty="0"/>
              <a:t> oldalon (az oldalra történő regisztráció és bejelentkezés után) elérhetők az exkluzív kiegészítő oktatási segédanyagok minden más korosztály számára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8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Korosztályok felsorolása.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7246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31.08.2021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Ki tarthat boldogságórát?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31.08.2021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Boldogságóra program levédett márkavédjegy és a program minden írott és szóbeli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anyaga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jogvédett!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Boldogságóra kiadványokban és oktatási segédanyagokban található módszertannak és gyakorlatoknak a felhasználása a boldogságórákon kívüli más nyilvános eseményeken vagy továbbadása harmadik félnek kizárólag a Jobb Veled a Világ Alapítvány előzetes engedélyével lehetséges!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99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programhoz a 2021/22-es tanévre már közel 1500 intézmény csatlakozott.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3914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31.08.2021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/>
              <a:t>A Boldogságóra programmal kapcsolatos legfontosabb információkat mindig hírlevélben kapják meg a Boldog Óvodák és Iskolák kapcsolattartói, ill. a pedagógus adatbázisba regisztrált pedagógusok is közvetlenül hírlevélben.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cap="all" dirty="0">
                <a:solidFill>
                  <a:srgbClr val="F57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-18"/>
              </a:rPr>
              <a:t>Fogadj örökbe egy boldog óvodát vagy iskolát program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Lehetőség arra, hogy céges támogatók fogadjanak örökbe Boldog Óvodákat és Iskolákat és segítsenek a Boldogságóra program minél hatékonyabb megvalósításában, képzések, munkafüzetek biztosításával.</a:t>
            </a:r>
          </a:p>
          <a:p>
            <a:r>
              <a:rPr lang="hu-HU" dirty="0"/>
              <a:t>Ha a közelben is van esetleg olyan cég, vállalat, aki szívesen nyújt anyagi támogatást a Boldogságóra program megvalósításához az intézménynek, a weboldalon keresztül jelentkezhet a programba.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Weboldal címe:</a:t>
            </a:r>
          </a:p>
          <a:p>
            <a:r>
              <a:rPr lang="hu-HU" sz="1200" dirty="0">
                <a:hlinkClick r:id="rId3"/>
              </a:rPr>
              <a:t>www.boldogiskola.hu/cegeknek</a:t>
            </a:r>
            <a:r>
              <a:rPr lang="hu-HU" sz="1200" dirty="0"/>
              <a:t>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6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2021/22-es tanévben elindult az Erősségközpontú Oktatási Programunk is. A 2021/22-es tanévre lezárult a jelentkezési időszak, így legközelebb 2022 tavaszán lehet majd csatlakozni hozzá a Boldog Óvodáknak és Iskoláknak is, további információk:</a:t>
            </a:r>
          </a:p>
          <a:p>
            <a:endParaRPr lang="hu-H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hu-HU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www.ekop.hu</a:t>
            </a:r>
          </a:p>
          <a:p>
            <a:endParaRPr lang="hu-HU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692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Vélemény a boldogságórákról gyerekektől.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244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Ha kérdése, kérése lenne bárkinek, ezeken az elérhetőségeken keressenek minket!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848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boldogság maga nem tanulható, de a boldogságra való képességünk fejleszthető.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boldogságórák célja nem az, hogy problémamentes életmodellt állítson a fiatalok elé, hanem hogy vezérfonalat adjon az óvodásoknak, iskolásoknak, hogy könnyebben nézzenek szembe a kihívásokkal, képesek legyenek megbirkózni a problémákkal, valamint hogy lehetőséget adjon a testi-lelki egészség megtartásához szükséges tényezők tanulmányozására és tudatosítására.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77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 err="1"/>
              <a:t>Sonja</a:t>
            </a:r>
            <a:r>
              <a:rPr lang="hu-HU" b="0" dirty="0"/>
              <a:t> </a:t>
            </a:r>
            <a:r>
              <a:rPr lang="hu-HU" b="0" dirty="0" err="1"/>
              <a:t>Lyubomirsky</a:t>
            </a:r>
            <a:r>
              <a:rPr lang="hu-HU" b="0" dirty="0"/>
              <a:t> és kutatócsoportja 12 boldogságfokozó stratégiát határozott meg a kutatásaik alapján, amelyből 10 kiválasztott témakörre épül a Boldogságóra program.</a:t>
            </a:r>
          </a:p>
          <a:p>
            <a:r>
              <a:rPr lang="hu-HU" b="0" dirty="0"/>
              <a:t>(</a:t>
            </a:r>
            <a:r>
              <a:rPr lang="hu-HU" b="0" dirty="0" err="1"/>
              <a:t>lsd</a:t>
            </a:r>
            <a:r>
              <a:rPr lang="hu-HU" b="0" dirty="0"/>
              <a:t>. </a:t>
            </a:r>
            <a:r>
              <a:rPr lang="hu-HU" b="0" dirty="0" err="1"/>
              <a:t>Sonja</a:t>
            </a:r>
            <a:r>
              <a:rPr lang="hu-HU" b="0" dirty="0"/>
              <a:t> </a:t>
            </a:r>
            <a:r>
              <a:rPr lang="hu-HU" b="0" dirty="0" err="1"/>
              <a:t>Lyubomirsky</a:t>
            </a:r>
            <a:r>
              <a:rPr lang="hu-HU" b="0" dirty="0"/>
              <a:t>: „Hogyan legyünk boldogok?” c. könyve)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09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programon belül a pedagógusok a gyerekekkel minden hónapban egy-egy témakört járnak körül, minimálisan legalább egy foglalkozáson, optimálisan minden héten legalább egy foglalkozást szentelve neki.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6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Így néz ki egy tipikus boldogságórás foglalkozás, melynek minden eleme opcionálisan választható a pedagógusok által.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9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Bagdi Bella a Boldogságóra program megálmodója és a Jobb Veled a Világ Alapítvány elnöke.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29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Boldogságóra program szakértői csapata.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926-5550-42B6-B12D-50699B81385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egy intézmény sikeres pályázatával csatlakozik a Boldog Óvodák és Iskolák hálózatához, akkor az alapítványtól szakmai csomagot kap ajándékba, mely csomag segítségével a programot elindító pedagógusok fel tudnak készülni a boldogságórák megtartására.</a:t>
            </a:r>
          </a:p>
          <a:p>
            <a:r>
              <a:rPr lang="hu-HU" dirty="0"/>
              <a:t>A pályázatban az intézmény vállalja, hogy </a:t>
            </a:r>
          </a:p>
          <a:p>
            <a:pPr marL="171450" indent="-171450">
              <a:buFontTx/>
              <a:buChar char="-"/>
            </a:pPr>
            <a:r>
              <a:rPr lang="hu-HU" dirty="0"/>
              <a:t>A Boldogságóra program bekerül az intézmény pedagógiai programtervébe.</a:t>
            </a:r>
          </a:p>
          <a:p>
            <a:pPr marL="171450" indent="-171450">
              <a:buFontTx/>
              <a:buChar char="-"/>
            </a:pPr>
            <a:r>
              <a:rPr lang="hu-HU" b="0" i="0" dirty="0">
                <a:solidFill>
                  <a:srgbClr val="262626"/>
                </a:solidFill>
                <a:effectLst/>
                <a:latin typeface="Roboto"/>
              </a:rPr>
              <a:t>A programban való részvételt a pályázó intézmény a honlapján is kommunikálja a cím elnyerése után.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Legalább egy csoportban elindulnak a boldogságórák.</a:t>
            </a:r>
          </a:p>
          <a:p>
            <a:pPr marL="171450" indent="-171450">
              <a:buFontTx/>
              <a:buChar char="-"/>
            </a:pPr>
            <a:r>
              <a:rPr lang="hu-HU" dirty="0"/>
              <a:t>Legalább egy pedagógus elvégzi a boldogságórák módszertanáról szóló 30 órás akkreditált képzést és beszámol a többieknek az élményeiről.</a:t>
            </a:r>
          </a:p>
          <a:p>
            <a:r>
              <a:rPr lang="hu-HU" dirty="0"/>
              <a:t>(A 30 órás akkreditált képzés elvégzését minden boldogságórát tartó pedagógusnak érdemes elvégeznie.)</a:t>
            </a:r>
          </a:p>
          <a:p>
            <a:pPr marL="171450" indent="-171450">
              <a:buFontTx/>
              <a:buChar char="-"/>
            </a:pPr>
            <a:r>
              <a:rPr lang="hu-HU" dirty="0"/>
              <a:t>Részt vesz a program hatékonyságát mérő tudományos kutatásokban.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A sikeres pályázattal elnyert Boldog Óvoda vagy Iskola cím egy tanévre szól, évente meg kell újítani és a címmel együtt egy oklevelet is kapnak az intézmények.</a:t>
            </a:r>
          </a:p>
          <a:p>
            <a:endParaRPr lang="hu-HU" dirty="0"/>
          </a:p>
          <a:p>
            <a:r>
              <a:rPr lang="hu-HU" dirty="0"/>
              <a:t>A programhoz a pedagógusok önkéntesen csatlakozhatnak és a következőket vállalják:</a:t>
            </a:r>
          </a:p>
          <a:p>
            <a:r>
              <a:rPr lang="hu-HU" dirty="0"/>
              <a:t>1. Regisztrálnak a pedagógus adatbázisba: </a:t>
            </a:r>
            <a:r>
              <a:rPr lang="hu-HU" dirty="0">
                <a:hlinkClick r:id="rId3"/>
              </a:rPr>
              <a:t>https://boldogsagora.hu/pedagogus-regisztracio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2. Beregisztrálnak a www.boldogsagora.hu oldalra (Boldog Óvoda és Iskola azonosító szükséges hozzá, mely a Boldog Óvoda vagy Iskola oklevélen található meg).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FF8454"/>
                </a:solidFill>
                <a:effectLst/>
                <a:latin typeface="Oswald"/>
              </a:rPr>
              <a:t>3. Megtartanak egy-egy szülői értekezletet minden olyan csoportban, ahol elindulnak a boldogságórák és aláíratja a szülői beleegyező nyilatkozatot a gyerekek szüleivel (ezt nem kell visszaküldeni, elég, ha mindenki megőrzi magának).</a:t>
            </a:r>
            <a:endParaRPr lang="hu-HU" dirty="0"/>
          </a:p>
          <a:p>
            <a:r>
              <a:rPr lang="hu-HU" dirty="0"/>
              <a:t>4. Minden hónapban feldolgozzák az adott havi témakört legalább egy csoportban.</a:t>
            </a:r>
          </a:p>
          <a:p>
            <a:r>
              <a:rPr lang="hu-HU" dirty="0"/>
              <a:t>5. A boldogságórás gyakorlatokról beszámolót töltenek fel az oldalra minden hónapban, vagy éves beszámolót küldenek a tanév végén az info@boldogsagora.hu e-mail-címre.</a:t>
            </a:r>
          </a:p>
          <a:p>
            <a:endParaRPr lang="hu-HU" dirty="0"/>
          </a:p>
          <a:p>
            <a:r>
              <a:rPr lang="hu-HU" dirty="0"/>
              <a:t>A Boldog Óvodákban és Iskolákban a pedagógusok bármikor becsatlakozhatnak a programba!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981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Azok közül a pedagógusok közül, akik havonta töltenek fel beszámolót az oldalra, minden hónapban megválasztjuk a hónap pedagógusát, a csoportok közül pedig a hónap csoportjait. A legügyesebb csoportok az év végén Jobb Veled a Világ Táborban és élményprogramokon vehetnek részt.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7E926-5550-42B6-B12D-50699B81385C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59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34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85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5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811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948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655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866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9382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590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8853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7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15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14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824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945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74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95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4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1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657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45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6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6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70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120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02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980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9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642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83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71F1-EC35-4089-BE4D-3DEC69E899AF}" type="datetimeFigureOut">
              <a:rPr lang="hu-HU" smtClean="0"/>
              <a:pPr/>
              <a:t>2021. 08. 31.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148D-A0E8-4529-BB24-9658582F482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49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boldogsagora_header_logo.png">
            <a:extLst>
              <a:ext uri="{FF2B5EF4-FFF2-40B4-BE49-F238E27FC236}">
                <a16:creationId xmlns:a16="http://schemas.microsoft.com/office/drawing/2014/main" id="{0F4B63D7-A783-41EC-80E5-E30B9D56E6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517" y="1383900"/>
            <a:ext cx="4759469" cy="3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0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0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4" descr="boldogitoerossegekkartya_web.jpg">
            <a:extLst>
              <a:ext uri="{FF2B5EF4-FFF2-40B4-BE49-F238E27FC236}">
                <a16:creationId xmlns:a16="http://schemas.microsoft.com/office/drawing/2014/main" id="{85C8314B-223C-494A-9227-AEA480DC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12497" r="8127" b="7577"/>
          <a:stretch/>
        </p:blipFill>
        <p:spPr>
          <a:xfrm>
            <a:off x="5528017" y="3604821"/>
            <a:ext cx="1376374" cy="1274420"/>
          </a:xfrm>
          <a:prstGeom prst="rect">
            <a:avLst/>
          </a:prstGeom>
        </p:spPr>
      </p:pic>
      <p:pic>
        <p:nvPicPr>
          <p:cNvPr id="10" name="Picture 1" descr="tarsas_3d_hirdetes_1_rgb.jpg">
            <a:extLst>
              <a:ext uri="{FF2B5EF4-FFF2-40B4-BE49-F238E27FC236}">
                <a16:creationId xmlns:a16="http://schemas.microsoft.com/office/drawing/2014/main" id="{735F9158-BE39-4872-AF4F-61F085B58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" y="706434"/>
            <a:ext cx="4667438" cy="2252037"/>
          </a:xfrm>
          <a:prstGeom prst="rect">
            <a:avLst/>
          </a:prstGeom>
        </p:spPr>
      </p:pic>
      <p:pic>
        <p:nvPicPr>
          <p:cNvPr id="7" name="Picture 9" descr="gyerek_kartyak.jpg">
            <a:extLst>
              <a:ext uri="{FF2B5EF4-FFF2-40B4-BE49-F238E27FC236}">
                <a16:creationId xmlns:a16="http://schemas.microsoft.com/office/drawing/2014/main" id="{E5E7BB45-224E-4742-B3BB-AC561FF9C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88" y="3710636"/>
            <a:ext cx="1089724" cy="1168605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1" descr="bo_konyvek_3d_osszes_rgb.jpg">
            <a:extLst>
              <a:ext uri="{FF2B5EF4-FFF2-40B4-BE49-F238E27FC236}">
                <a16:creationId xmlns:a16="http://schemas.microsoft.com/office/drawing/2014/main" id="{1606357F-8D2E-48A5-941A-4D9CCA33E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00" y="3460951"/>
            <a:ext cx="3783511" cy="2705212"/>
          </a:xfrm>
          <a:prstGeom prst="rect">
            <a:avLst/>
          </a:prstGeom>
        </p:spPr>
      </p:pic>
      <p:pic>
        <p:nvPicPr>
          <p:cNvPr id="8" name="Picture 5" descr="repuljvele_gyerekcd.jpg">
            <a:extLst>
              <a:ext uri="{FF2B5EF4-FFF2-40B4-BE49-F238E27FC236}">
                <a16:creationId xmlns:a16="http://schemas.microsoft.com/office/drawing/2014/main" id="{BA218678-2197-4770-A8BB-771B590A3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1" y="5048949"/>
            <a:ext cx="1757341" cy="1278466"/>
          </a:xfrm>
          <a:prstGeom prst="rect">
            <a:avLst/>
          </a:prstGeom>
        </p:spPr>
      </p:pic>
      <p:pic>
        <p:nvPicPr>
          <p:cNvPr id="9" name="Picture 7" descr="vilagombadnmindenrendbevancd_3d.png">
            <a:extLst>
              <a:ext uri="{FF2B5EF4-FFF2-40B4-BE49-F238E27FC236}">
                <a16:creationId xmlns:a16="http://schemas.microsoft.com/office/drawing/2014/main" id="{E06A986B-EB33-4A6A-9FEB-8625977620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2" y="605832"/>
            <a:ext cx="2054638" cy="149474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8D2E679-DBD1-4386-A0A3-9109BA725B7A}"/>
              </a:ext>
            </a:extLst>
          </p:cNvPr>
          <p:cNvSpPr txBox="1"/>
          <p:nvPr/>
        </p:nvSpPr>
        <p:spPr>
          <a:xfrm>
            <a:off x="881952" y="3083932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POZITIVITY társasjáték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512BE44-2673-4DC1-A8F1-E7FEBA89884D}"/>
              </a:ext>
            </a:extLst>
          </p:cNvPr>
          <p:cNvSpPr txBox="1"/>
          <p:nvPr/>
        </p:nvSpPr>
        <p:spPr>
          <a:xfrm>
            <a:off x="7985723" y="6327415"/>
            <a:ext cx="356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Kézikönyvek és munkafüzetek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9A9D398E-3CCC-4C8E-9653-498E1A2895CC}"/>
              </a:ext>
            </a:extLst>
          </p:cNvPr>
          <p:cNvSpPr txBox="1"/>
          <p:nvPr/>
        </p:nvSpPr>
        <p:spPr>
          <a:xfrm>
            <a:off x="4349385" y="5013130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Kártyacsomagok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8BA7EE4A-6A9B-4099-9ED5-39E99991562C}"/>
              </a:ext>
            </a:extLst>
          </p:cNvPr>
          <p:cNvSpPr txBox="1"/>
          <p:nvPr/>
        </p:nvSpPr>
        <p:spPr>
          <a:xfrm>
            <a:off x="9043358" y="2124969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Bagdi Bella CD-k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E43A12F-0ABD-40FC-82C3-5208C692C999}"/>
              </a:ext>
            </a:extLst>
          </p:cNvPr>
          <p:cNvSpPr txBox="1"/>
          <p:nvPr/>
        </p:nvSpPr>
        <p:spPr>
          <a:xfrm>
            <a:off x="5195725" y="426889"/>
            <a:ext cx="2732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Szakmai segédanyagok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0960295B-939F-43CE-B98B-E6F397C1421A}"/>
              </a:ext>
            </a:extLst>
          </p:cNvPr>
          <p:cNvSpPr txBox="1"/>
          <p:nvPr/>
        </p:nvSpPr>
        <p:spPr>
          <a:xfrm>
            <a:off x="618245" y="6346168"/>
            <a:ext cx="26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Bagdi Bella CD-k</a:t>
            </a:r>
          </a:p>
        </p:txBody>
      </p:sp>
    </p:spTree>
    <p:extLst>
      <p:ext uri="{BB962C8B-B14F-4D97-AF65-F5344CB8AC3E}">
        <p14:creationId xmlns:p14="http://schemas.microsoft.com/office/powerpoint/2010/main" val="395975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36900B-9A00-4513-A424-66F7C989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70559"/>
            <a:ext cx="10905066" cy="35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45884" y="2189258"/>
            <a:ext cx="929797" cy="929797"/>
            <a:chOff x="0" y="0"/>
            <a:chExt cx="6350000" cy="6350000"/>
          </a:xfrm>
          <a:solidFill>
            <a:srgbClr val="E32831"/>
          </a:solidFill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3118120" y="5029452"/>
            <a:ext cx="929797" cy="929797"/>
            <a:chOff x="0" y="0"/>
            <a:chExt cx="6350000" cy="6350000"/>
          </a:xfrm>
          <a:solidFill>
            <a:srgbClr val="E32831"/>
          </a:solidFill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2265834" y="3119056"/>
            <a:ext cx="929797" cy="929797"/>
            <a:chOff x="0" y="0"/>
            <a:chExt cx="6350000" cy="6350000"/>
          </a:xfrm>
          <a:solidFill>
            <a:srgbClr val="E32831"/>
          </a:solidFill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576387" y="1708760"/>
            <a:ext cx="736585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hu-HU" sz="2800">
                <a:solidFill>
                  <a:srgbClr val="FC2A29"/>
                </a:solidFill>
              </a:rPr>
              <a:t>Boldog Óvoda vagy Iskola pedagógusa.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83018" y="3307010"/>
            <a:ext cx="7365852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hu-HU" sz="2800" dirty="0">
                <a:solidFill>
                  <a:srgbClr val="FC2A29"/>
                </a:solidFill>
              </a:rPr>
              <a:t>Az a pedagógus, aki elvégezte a 30 órás akkreditált képzést.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40364" y="34894"/>
            <a:ext cx="7875456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  <a:spcBef>
                <a:spcPct val="0"/>
              </a:spcBef>
            </a:pPr>
            <a:r>
              <a:rPr lang="hu-HU" sz="4800" b="1" dirty="0">
                <a:solidFill>
                  <a:srgbClr val="FC2A2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 tarthat boldogságórát?</a:t>
            </a: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3D5961BE-1CE1-4F17-802A-51927E7FD47B}"/>
              </a:ext>
            </a:extLst>
          </p:cNvPr>
          <p:cNvSpPr/>
          <p:nvPr/>
        </p:nvSpPr>
        <p:spPr>
          <a:xfrm>
            <a:off x="-2896982" y="2704355"/>
            <a:ext cx="6480000" cy="6480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1D371E9A-8A07-4B94-9F08-35A5C0EB4B38}"/>
              </a:ext>
            </a:extLst>
          </p:cNvPr>
          <p:cNvSpPr/>
          <p:nvPr/>
        </p:nvSpPr>
        <p:spPr>
          <a:xfrm>
            <a:off x="-2227576" y="3583954"/>
            <a:ext cx="4884946" cy="4841230"/>
          </a:xfrm>
          <a:prstGeom prst="ellipse">
            <a:avLst/>
          </a:prstGeom>
          <a:solidFill>
            <a:srgbClr val="E32831">
              <a:alpha val="58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1AB01-1BAB-417F-8EF0-8016FB09DD7D}"/>
              </a:ext>
            </a:extLst>
          </p:cNvPr>
          <p:cNvSpPr txBox="1"/>
          <p:nvPr/>
        </p:nvSpPr>
        <p:spPr>
          <a:xfrm>
            <a:off x="4252423" y="5036375"/>
            <a:ext cx="7506189" cy="1729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60"/>
              </a:lnSpc>
              <a:spcBef>
                <a:spcPct val="0"/>
              </a:spcBef>
            </a:pPr>
            <a:r>
              <a:rPr lang="hu-HU" sz="2800" dirty="0">
                <a:solidFill>
                  <a:srgbClr val="FC2A29"/>
                </a:solidFill>
              </a:rPr>
              <a:t>Pedagógiai szakszolgálatok munkatársai, akik elvégezték a 30 órás akkreditált képzést és az intézményvezető engedélyét megkapták a boldogságórák megtartásához.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634" y="482600"/>
            <a:ext cx="10084334" cy="4380286"/>
            <a:chOff x="0" y="-3847697"/>
            <a:chExt cx="20168668" cy="8760573"/>
          </a:xfrm>
        </p:grpSpPr>
        <p:sp>
          <p:nvSpPr>
            <p:cNvPr id="3" name="TextBox 3"/>
            <p:cNvSpPr txBox="1"/>
            <p:nvPr/>
          </p:nvSpPr>
          <p:spPr>
            <a:xfrm>
              <a:off x="1397534" y="-3847697"/>
              <a:ext cx="18771134" cy="4935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666"/>
                </a:lnSpc>
              </a:pPr>
              <a:r>
                <a:rPr lang="hu-HU" sz="3600" b="1" spc="200">
                  <a:solidFill>
                    <a:srgbClr val="FC2A2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 Boldogságóra program levédett márkavédjegy és a program minden írott és szóbeli anyaga jogvédett!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96782"/>
              <a:ext cx="9846914" cy="716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29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3" name="Kép 22" descr="A képen szöveg látható&#10;&#10;Automatikusan generált leírás">
            <a:extLst>
              <a:ext uri="{FF2B5EF4-FFF2-40B4-BE49-F238E27FC236}">
                <a16:creationId xmlns:a16="http://schemas.microsoft.com/office/drawing/2014/main" id="{6EE31DA0-CA88-4AB1-8149-E1EBB9E52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3264524"/>
            <a:ext cx="3315212" cy="33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eltéri, személy, padló, személyek látható&#10;&#10;Automatikusan generált leírás">
            <a:extLst>
              <a:ext uri="{FF2B5EF4-FFF2-40B4-BE49-F238E27FC236}">
                <a16:creationId xmlns:a16="http://schemas.microsoft.com/office/drawing/2014/main" id="{FE7BF18D-86AC-4B2E-9828-6F013168D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FC4BCB6-FFAE-45CB-9F41-F890A6047B67}"/>
              </a:ext>
            </a:extLst>
          </p:cNvPr>
          <p:cNvSpPr/>
          <p:nvPr/>
        </p:nvSpPr>
        <p:spPr>
          <a:xfrm>
            <a:off x="3616657" y="750628"/>
            <a:ext cx="4967785" cy="170597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rgbClr val="FF0000"/>
                </a:solidFill>
              </a:rPr>
              <a:t>1 500 </a:t>
            </a:r>
          </a:p>
          <a:p>
            <a:pPr algn="ctr"/>
            <a:r>
              <a:rPr lang="hu-HU" sz="3200" dirty="0">
                <a:solidFill>
                  <a:srgbClr val="FF0000"/>
                </a:solidFill>
              </a:rPr>
              <a:t>Boldog Óvoda és Iskola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433FC06-59D5-424E-80B8-7A0963E7AE2E}"/>
              </a:ext>
            </a:extLst>
          </p:cNvPr>
          <p:cNvSpPr/>
          <p:nvPr/>
        </p:nvSpPr>
        <p:spPr>
          <a:xfrm>
            <a:off x="568657" y="1364778"/>
            <a:ext cx="2479343" cy="109182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FF0000"/>
                </a:solidFill>
              </a:rPr>
              <a:t>100 000+ gyermek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F00472F-B72C-495F-A28B-271902E3881A}"/>
              </a:ext>
            </a:extLst>
          </p:cNvPr>
          <p:cNvSpPr/>
          <p:nvPr/>
        </p:nvSpPr>
        <p:spPr>
          <a:xfrm>
            <a:off x="9153099" y="1364777"/>
            <a:ext cx="2283727" cy="109182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FF0000"/>
                </a:solidFill>
              </a:rPr>
              <a:t>7 000+ pedagógus</a:t>
            </a:r>
          </a:p>
        </p:txBody>
      </p:sp>
    </p:spTree>
    <p:extLst>
      <p:ext uri="{BB962C8B-B14F-4D97-AF65-F5344CB8AC3E}">
        <p14:creationId xmlns:p14="http://schemas.microsoft.com/office/powerpoint/2010/main" val="3447066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2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67864" y="536327"/>
            <a:ext cx="8117889" cy="653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47"/>
              </a:lnSpc>
            </a:pPr>
            <a:r>
              <a:rPr lang="en-US" sz="4267" spc="85" dirty="0" err="1">
                <a:solidFill>
                  <a:srgbClr val="FFFFFF"/>
                </a:solidFill>
                <a:latin typeface="Prompt Bold"/>
              </a:rPr>
              <a:t>Kapcsolattartás</a:t>
            </a:r>
            <a:endParaRPr lang="en-US" sz="4267" spc="85" dirty="0">
              <a:solidFill>
                <a:srgbClr val="FFFFFF"/>
              </a:solidFill>
              <a:latin typeface="Promp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10328" y="3474883"/>
            <a:ext cx="3299326" cy="1217898"/>
            <a:chOff x="-1354932" y="-28575"/>
            <a:chExt cx="6598653" cy="2435796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3888789" cy="6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773"/>
                </a:lnSpc>
              </a:pPr>
              <a:r>
                <a:rPr lang="en-US" sz="2133" b="1" spc="213">
                  <a:solidFill>
                    <a:srgbClr val="FFFFFF"/>
                  </a:solidFill>
                  <a:latin typeface="Prompt Light"/>
                </a:rPr>
                <a:t>FACEBOOK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354932" y="1096477"/>
              <a:ext cx="6598653" cy="1310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613"/>
                </a:lnSpc>
              </a:pPr>
              <a:r>
                <a:rPr lang="en-US" sz="1867" dirty="0" err="1">
                  <a:solidFill>
                    <a:srgbClr val="FFFFFF"/>
                  </a:solidFill>
                  <a:latin typeface="Prompt Light"/>
                </a:rPr>
                <a:t>facebook</a:t>
              </a:r>
              <a:r>
                <a:rPr lang="en-US" sz="1867" dirty="0">
                  <a:solidFill>
                    <a:srgbClr val="FFFFFF"/>
                  </a:solidFill>
                  <a:latin typeface="Prompt Light"/>
                </a:rPr>
                <a:t>/</a:t>
              </a:r>
              <a:r>
                <a:rPr lang="en-US" sz="1867" dirty="0" err="1">
                  <a:solidFill>
                    <a:srgbClr val="FFFFFF"/>
                  </a:solidFill>
                  <a:latin typeface="Prompt Light"/>
                </a:rPr>
                <a:t>pozitiv.pedagogia.es.neveles.program</a:t>
              </a:r>
              <a:endParaRPr lang="en-US" sz="1867" dirty="0">
                <a:solidFill>
                  <a:srgbClr val="FFFFFF"/>
                </a:solidFill>
                <a:latin typeface="Prompt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60266" y="3474882"/>
            <a:ext cx="2733089" cy="890213"/>
            <a:chOff x="0" y="-28575"/>
            <a:chExt cx="5466177" cy="1780426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5466177" cy="6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773"/>
                </a:lnSpc>
              </a:pPr>
              <a:r>
                <a:rPr lang="en-US" sz="2133" b="1" spc="213">
                  <a:solidFill>
                    <a:srgbClr val="FFFFFF"/>
                  </a:solidFill>
                  <a:latin typeface="Prompt Light"/>
                </a:rPr>
                <a:t>HÍRLEVÉL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42581"/>
              <a:ext cx="5466177" cy="609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13"/>
                </a:lnSpc>
              </a:pPr>
              <a:r>
                <a:rPr lang="en-US" sz="1867">
                  <a:solidFill>
                    <a:srgbClr val="FFFFFF"/>
                  </a:solidFill>
                  <a:latin typeface="Prompt Light"/>
                </a:rPr>
                <a:t>info@boldogsagora.hu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90866" y="3474882"/>
            <a:ext cx="2733089" cy="890213"/>
            <a:chOff x="0" y="-28575"/>
            <a:chExt cx="5466177" cy="178042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5466177" cy="66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773"/>
                </a:lnSpc>
              </a:pPr>
              <a:r>
                <a:rPr lang="en-US" sz="2133" b="1" spc="213">
                  <a:solidFill>
                    <a:srgbClr val="FFFFFF"/>
                  </a:solidFill>
                  <a:latin typeface="Prompt Light"/>
                </a:rPr>
                <a:t>WEBOLDAL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42581"/>
              <a:ext cx="5466177" cy="609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13"/>
                </a:lnSpc>
              </a:pPr>
              <a:r>
                <a:rPr lang="en-US" sz="1867">
                  <a:solidFill>
                    <a:srgbClr val="FFFFFF"/>
                  </a:solidFill>
                  <a:latin typeface="Prompt Light"/>
                </a:rPr>
                <a:t>www.boldogsagora.hu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82141" y="1963602"/>
            <a:ext cx="1155700" cy="11557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3943" y="1757985"/>
            <a:ext cx="1566935" cy="15669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46541" y="1791992"/>
            <a:ext cx="1498919" cy="149891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319922" y="5184332"/>
            <a:ext cx="9796463" cy="833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spcBef>
                <a:spcPct val="0"/>
              </a:spcBef>
            </a:pPr>
            <a:r>
              <a:rPr lang="hu-HU" sz="2400" dirty="0">
                <a:solidFill>
                  <a:srgbClr val="FFFFFF"/>
                </a:solidFill>
                <a:latin typeface="Hellprint"/>
              </a:rPr>
              <a:t>Az alapítvány hírlevelei sokszor a </a:t>
            </a:r>
            <a:r>
              <a:rPr lang="en-US" sz="2400" dirty="0">
                <a:solidFill>
                  <a:srgbClr val="FFFFFF"/>
                </a:solidFill>
                <a:latin typeface="Hellprint"/>
              </a:rPr>
              <a:t>SPAM</a:t>
            </a:r>
            <a:r>
              <a:rPr lang="hu-HU" sz="2400" dirty="0">
                <a:solidFill>
                  <a:srgbClr val="FFFFFF"/>
                </a:solidFill>
                <a:latin typeface="Hellprint"/>
              </a:rPr>
              <a:t> és PROMÓCIÓK mappába érkeznek.</a:t>
            </a:r>
            <a:endParaRPr lang="en-US" sz="2400" dirty="0">
              <a:solidFill>
                <a:srgbClr val="FFFFFF"/>
              </a:solidFill>
              <a:latin typeface="Hellprin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Kép 3" descr="A képen beltéri, szoba, asztal, gyermek látható&#10;&#10;Automatikusan generált leírás">
            <a:extLst>
              <a:ext uri="{FF2B5EF4-FFF2-40B4-BE49-F238E27FC236}">
                <a16:creationId xmlns:a16="http://schemas.microsoft.com/office/drawing/2014/main" id="{02FBC788-9A23-406F-9B34-C44744DE6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b="640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FC5A79B-C1A7-4380-A84F-0BDD56D11CA9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Fogadj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örökbe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Boldog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Óvodát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vagy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Iskolát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F90AF93-AE63-44DE-AAA0-CC457F27EA2E}"/>
              </a:ext>
            </a:extLst>
          </p:cNvPr>
          <p:cNvSpPr txBox="1"/>
          <p:nvPr/>
        </p:nvSpPr>
        <p:spPr>
          <a:xfrm>
            <a:off x="1524000" y="3258545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www.boldogiskola.hu/cegeknek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33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BECCA6E8-E842-40ED-89D5-AD65B6D9CE5F}"/>
              </a:ext>
            </a:extLst>
          </p:cNvPr>
          <p:cNvSpPr/>
          <p:nvPr/>
        </p:nvSpPr>
        <p:spPr>
          <a:xfrm>
            <a:off x="5723797" y="5825729"/>
            <a:ext cx="2569211" cy="10322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1BBC6D1-3BDA-48C4-BAE3-016EEFAE0EAD}"/>
              </a:ext>
            </a:extLst>
          </p:cNvPr>
          <p:cNvSpPr/>
          <p:nvPr/>
        </p:nvSpPr>
        <p:spPr>
          <a:xfrm>
            <a:off x="6193407" y="1414715"/>
            <a:ext cx="2569211" cy="10322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C1CE14D-B017-449C-9ACC-C6C08FEB0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75" y="957515"/>
            <a:ext cx="6808263" cy="41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beköltözött a szeretet.jpg">
            <a:extLst>
              <a:ext uri="{FF2B5EF4-FFF2-40B4-BE49-F238E27FC236}">
                <a16:creationId xmlns:a16="http://schemas.microsoft.com/office/drawing/2014/main" id="{CD694A10-4EB6-495E-8F4C-74664C914C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241" y="2249655"/>
            <a:ext cx="4105275" cy="8928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35466" y="3938049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2400" cap="all" dirty="0"/>
              <a:t>Boldogságóra program</a:t>
            </a:r>
            <a:endParaRPr lang="en-US" sz="2400" cap="all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cap="all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dirty="0"/>
              <a:t>info@boldogsagora.hu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dirty="0"/>
              <a:t>www.boldogsagora.hu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2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BOLDOGSÁGÓRA PROGRAM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FD398470-2292-4DB3-A477-4A631857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2511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artalom helye 7">
            <a:extLst>
              <a:ext uri="{FF2B5EF4-FFF2-40B4-BE49-F238E27FC236}">
                <a16:creationId xmlns:a16="http://schemas.microsoft.com/office/drawing/2014/main" id="{EE222E9E-41FA-4CA5-93B9-B53A7CE930A4}"/>
              </a:ext>
            </a:extLst>
          </p:cNvPr>
          <p:cNvSpPr txBox="1">
            <a:spLocks/>
          </p:cNvSpPr>
          <p:nvPr/>
        </p:nvSpPr>
        <p:spPr>
          <a:xfrm>
            <a:off x="624577" y="2575042"/>
            <a:ext cx="52542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teljes jól-lét elérését elősegítő gyakorlati és elméleti tudást, saját élményre alapozva átadó életkor-specifikus program. (Prof. Dr. Oláh Attila)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116AB800-5218-4D78-A6C4-A61E921F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A program </a:t>
            </a:r>
            <a:r>
              <a:rPr lang="en-US" cap="all" dirty="0" err="1"/>
              <a:t>tematikája</a:t>
            </a:r>
            <a:endParaRPr lang="en-US" cap="all" dirty="0"/>
          </a:p>
        </p:txBody>
      </p:sp>
      <p:pic>
        <p:nvPicPr>
          <p:cNvPr id="12" name="Kép helye 19">
            <a:extLst>
              <a:ext uri="{FF2B5EF4-FFF2-40B4-BE49-F238E27FC236}">
                <a16:creationId xmlns:a16="http://schemas.microsoft.com/office/drawing/2014/main" id="{19BA53D9-98B6-4AC2-9E63-D9CCE4683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B8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5DACA6BE-5248-4A54-B92E-271778B79D23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hála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Az </a:t>
            </a:r>
            <a:r>
              <a:rPr lang="en-US" sz="2400" dirty="0" err="1"/>
              <a:t>optimizmus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társas</a:t>
            </a:r>
            <a:r>
              <a:rPr lang="en-US" sz="2400" dirty="0"/>
              <a:t> </a:t>
            </a:r>
            <a:r>
              <a:rPr lang="en-US" sz="2400" dirty="0" err="1"/>
              <a:t>kapcsolatok</a:t>
            </a:r>
            <a:r>
              <a:rPr lang="en-US" sz="2400" dirty="0"/>
              <a:t> </a:t>
            </a:r>
            <a:r>
              <a:rPr lang="en-US" sz="2400" dirty="0" err="1"/>
              <a:t>ápolása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jó</a:t>
            </a:r>
            <a:r>
              <a:rPr lang="en-US" sz="2400" dirty="0"/>
              <a:t> </a:t>
            </a:r>
            <a:r>
              <a:rPr lang="en-US" sz="2400" dirty="0" err="1"/>
              <a:t>cselekedetek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hu-HU" sz="2400" dirty="0"/>
              <a:t>A c</a:t>
            </a:r>
            <a:r>
              <a:rPr lang="en-US" sz="2400" dirty="0" err="1"/>
              <a:t>élok</a:t>
            </a:r>
            <a:r>
              <a:rPr lang="en-US" sz="2400" dirty="0"/>
              <a:t> </a:t>
            </a:r>
            <a:r>
              <a:rPr lang="en-US" sz="2400" dirty="0" err="1"/>
              <a:t>kitűzése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elérése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megküzdés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Az </a:t>
            </a:r>
            <a:r>
              <a:rPr lang="en-US" sz="2400" dirty="0" err="1"/>
              <a:t>apró</a:t>
            </a:r>
            <a:r>
              <a:rPr lang="en-US" sz="2400" dirty="0"/>
              <a:t> </a:t>
            </a:r>
            <a:r>
              <a:rPr lang="en-US" sz="2400" dirty="0" err="1"/>
              <a:t>örömök</a:t>
            </a:r>
            <a:r>
              <a:rPr lang="en-US" sz="2400" dirty="0"/>
              <a:t> </a:t>
            </a:r>
            <a:r>
              <a:rPr lang="en-US" sz="2400" dirty="0" err="1"/>
              <a:t>élvezete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megbocsátás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 </a:t>
            </a:r>
            <a:r>
              <a:rPr lang="en-US" sz="2400" dirty="0" err="1"/>
              <a:t>testmozgás</a:t>
            </a:r>
            <a:r>
              <a:rPr lang="en-US" sz="2400" dirty="0"/>
              <a:t> </a:t>
            </a:r>
            <a:r>
              <a:rPr lang="en-US" sz="2400" dirty="0" err="1"/>
              <a:t>gyakorlása</a:t>
            </a:r>
            <a:endParaRPr lang="en-US" sz="2400" dirty="0"/>
          </a:p>
          <a:p>
            <a:pPr marL="742950"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Fenntartható</a:t>
            </a:r>
            <a:r>
              <a:rPr lang="en-US" sz="2400" dirty="0"/>
              <a:t> </a:t>
            </a:r>
            <a:r>
              <a:rPr lang="en-US" sz="2400" dirty="0" err="1"/>
              <a:t>boldogság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496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CB330C4B-7AAC-4105-99E1-CA7290B7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39047"/>
            <a:ext cx="10905066" cy="51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E6E0B8-5DAE-4C58-BFE0-9A1879D3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82" y="129894"/>
            <a:ext cx="10515600" cy="1325563"/>
          </a:xfrm>
        </p:spPr>
        <p:txBody>
          <a:bodyPr/>
          <a:lstStyle/>
          <a:p>
            <a:r>
              <a:rPr lang="hu-HU" dirty="0">
                <a:latin typeface="+mn-lt"/>
              </a:rPr>
              <a:t>Boldogságóra - óravázlat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D09B8E40-BAF0-4B2A-BA66-12D8B5BA6EA4}"/>
              </a:ext>
            </a:extLst>
          </p:cNvPr>
          <p:cNvGrpSpPr/>
          <p:nvPr/>
        </p:nvGrpSpPr>
        <p:grpSpPr>
          <a:xfrm>
            <a:off x="838200" y="1657623"/>
            <a:ext cx="4460310" cy="720000"/>
            <a:chOff x="838200" y="1657623"/>
            <a:chExt cx="4460310" cy="720000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8CEA07C6-1C53-4323-A77B-CBE6349B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657623"/>
              <a:ext cx="734164" cy="720000"/>
            </a:xfrm>
            <a:prstGeom prst="rect">
              <a:avLst/>
            </a:prstGeom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F47689BD-1F5B-4000-AF6A-1F72DCFD37BB}"/>
                </a:ext>
              </a:extLst>
            </p:cNvPr>
            <p:cNvSpPr txBox="1"/>
            <p:nvPr/>
          </p:nvSpPr>
          <p:spPr>
            <a:xfrm>
              <a:off x="1816274" y="1753318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Relaxációs gyakorlat</a:t>
              </a: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80924480-1421-457F-B3DB-FBA18AA98D80}"/>
              </a:ext>
            </a:extLst>
          </p:cNvPr>
          <p:cNvGrpSpPr/>
          <p:nvPr/>
        </p:nvGrpSpPr>
        <p:grpSpPr>
          <a:xfrm>
            <a:off x="802182" y="2546069"/>
            <a:ext cx="6477000" cy="720000"/>
            <a:chOff x="838200" y="2421433"/>
            <a:chExt cx="6477000" cy="720000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9BF7F3F4-7D3B-4559-9879-EC584E2F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421433"/>
              <a:ext cx="743841" cy="720000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4EF41900-623F-4D54-B711-DB98F33F498E}"/>
                </a:ext>
              </a:extLst>
            </p:cNvPr>
            <p:cNvSpPr txBox="1"/>
            <p:nvPr/>
          </p:nvSpPr>
          <p:spPr>
            <a:xfrm>
              <a:off x="1816274" y="2519823"/>
              <a:ext cx="5498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Bevezető beszélgetés a témakörről</a:t>
              </a:r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6299AB71-908F-4F2C-B108-C1577AAA6AD8}"/>
              </a:ext>
            </a:extLst>
          </p:cNvPr>
          <p:cNvGrpSpPr/>
          <p:nvPr/>
        </p:nvGrpSpPr>
        <p:grpSpPr>
          <a:xfrm>
            <a:off x="802182" y="4496640"/>
            <a:ext cx="4482241" cy="720000"/>
            <a:chOff x="816269" y="3213826"/>
            <a:chExt cx="4482241" cy="720000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13332BA-359B-48D7-B598-4CFFB1B02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269" y="3213826"/>
              <a:ext cx="746847" cy="720000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DC815A2-3002-4A5B-B1DD-52A812FED697}"/>
                </a:ext>
              </a:extLst>
            </p:cNvPr>
            <p:cNvSpPr txBox="1"/>
            <p:nvPr/>
          </p:nvSpPr>
          <p:spPr>
            <a:xfrm>
              <a:off x="1816274" y="3326910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Játékos gyakorlatok</a:t>
              </a:r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EAAA1768-F417-4917-A86A-96590B8FA39E}"/>
              </a:ext>
            </a:extLst>
          </p:cNvPr>
          <p:cNvGrpSpPr/>
          <p:nvPr/>
        </p:nvGrpSpPr>
        <p:grpSpPr>
          <a:xfrm>
            <a:off x="838200" y="3493212"/>
            <a:ext cx="4471276" cy="720000"/>
            <a:chOff x="827234" y="4006219"/>
            <a:chExt cx="4471276" cy="720000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7C19EB65-F530-44F9-BE88-6296EA83A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234" y="4006219"/>
              <a:ext cx="724915" cy="72000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76D967FA-7B99-45E3-A553-AE9847A4EA77}"/>
                </a:ext>
              </a:extLst>
            </p:cNvPr>
            <p:cNvSpPr txBox="1"/>
            <p:nvPr/>
          </p:nvSpPr>
          <p:spPr>
            <a:xfrm>
              <a:off x="1816274" y="4104609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Mesék, történetek</a:t>
              </a:r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517AC91B-8090-4226-86E7-DED2357A45DD}"/>
              </a:ext>
            </a:extLst>
          </p:cNvPr>
          <p:cNvGrpSpPr/>
          <p:nvPr/>
        </p:nvGrpSpPr>
        <p:grpSpPr>
          <a:xfrm>
            <a:off x="816269" y="5500068"/>
            <a:ext cx="4482241" cy="720000"/>
            <a:chOff x="816269" y="4798612"/>
            <a:chExt cx="4482241" cy="720000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C2E7F324-1947-437A-8DE8-C5A9C4CB5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269" y="4798612"/>
              <a:ext cx="734448" cy="720000"/>
            </a:xfrm>
            <a:prstGeom prst="rect">
              <a:avLst/>
            </a:prstGeom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5E95FACE-B6BB-47EC-960D-F20168B2AAB1}"/>
                </a:ext>
              </a:extLst>
            </p:cNvPr>
            <p:cNvSpPr txBox="1"/>
            <p:nvPr/>
          </p:nvSpPr>
          <p:spPr>
            <a:xfrm>
              <a:off x="1816274" y="4905702"/>
              <a:ext cx="3482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Gyerekdalok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93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6466" y="99612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dirty="0"/>
              <a:t>„Boldogságot hozó cselekedetek boldog embereket teremtenek. Boldog emberek pedig boldog családokat, boldog közösségeket és boldog társadalmat hozhatnak létre.”</a:t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r>
              <a:rPr lang="hu-HU" dirty="0"/>
              <a:t>Bagdi Bella</a:t>
            </a: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23" name="Freeform: Shape 2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8FA467A-7151-44F9-A195-BF468A808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33377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5397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D42A2BF0-559F-4192-99D4-8571D066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Legfontosabb</a:t>
            </a:r>
            <a:r>
              <a:rPr lang="en-US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szakmai</a:t>
            </a:r>
            <a:r>
              <a:rPr lang="en-US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kapcsolat</a:t>
            </a:r>
            <a:r>
              <a:rPr lang="hu-HU" sz="500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</a:t>
            </a:r>
            <a:endParaRPr lang="en-US" sz="5000" kern="12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D875BF-2B13-407B-B98D-3A8EC3A90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5" y="307731"/>
            <a:ext cx="10952430" cy="3997637"/>
          </a:xfrm>
          <a:prstGeom prst="rect">
            <a:avLst/>
          </a:prstGeom>
        </p:spPr>
      </p:pic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1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53B73-DC89-4D7E-BEDF-ACACF431F3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700" y="0"/>
            <a:ext cx="12192000" cy="6858000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68ED371E-7B7E-46B6-A426-6F19BE26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1" y="-74570"/>
            <a:ext cx="10515600" cy="1325563"/>
          </a:xfrm>
        </p:spPr>
        <p:txBody>
          <a:bodyPr>
            <a:normAutofit/>
          </a:bodyPr>
          <a:lstStyle/>
          <a:p>
            <a:r>
              <a:rPr lang="hu-HU" cap="all" dirty="0">
                <a:solidFill>
                  <a:srgbClr val="E32831"/>
                </a:solidFill>
                <a:latin typeface="Gill Sans MT Condensed" panose="020B0506020104020203" pitchFamily="34" charset="-18"/>
                <a:ea typeface="+mn-ea"/>
                <a:cs typeface="+mn-cs"/>
              </a:rPr>
              <a:t>Hogyan működik?</a:t>
            </a: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83B0FC09-C9DD-4E7A-9C79-DDD7A28F953C}"/>
              </a:ext>
            </a:extLst>
          </p:cNvPr>
          <p:cNvGrpSpPr/>
          <p:nvPr/>
        </p:nvGrpSpPr>
        <p:grpSpPr>
          <a:xfrm>
            <a:off x="374916" y="1009362"/>
            <a:ext cx="2371155" cy="2742423"/>
            <a:chOff x="445409" y="2277594"/>
            <a:chExt cx="2371155" cy="2742423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4ED911D9-BEE5-40F0-BD71-A1B6B8BA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09" y="2277594"/>
              <a:ext cx="2371155" cy="2141299"/>
            </a:xfrm>
            <a:prstGeom prst="rect">
              <a:avLst/>
            </a:prstGeom>
          </p:spPr>
        </p:pic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B69E722E-AB01-4FE1-A574-9C26152BB7C7}"/>
                </a:ext>
              </a:extLst>
            </p:cNvPr>
            <p:cNvSpPr txBox="1"/>
            <p:nvPr/>
          </p:nvSpPr>
          <p:spPr>
            <a:xfrm>
              <a:off x="838200" y="4558352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Boldog Óvoda vagy Iskola cím elnyerése</a:t>
              </a: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87429C25-B2AD-4605-A392-88C695822E8B}"/>
              </a:ext>
            </a:extLst>
          </p:cNvPr>
          <p:cNvGrpSpPr/>
          <p:nvPr/>
        </p:nvGrpSpPr>
        <p:grpSpPr>
          <a:xfrm>
            <a:off x="4904374" y="1009362"/>
            <a:ext cx="2383252" cy="2546729"/>
            <a:chOff x="2703102" y="2242455"/>
            <a:chExt cx="2383252" cy="2546729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947CA2C3-664B-489C-8376-AD2DB982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102" y="2242455"/>
              <a:ext cx="2383252" cy="2117102"/>
            </a:xfrm>
            <a:prstGeom prst="rect">
              <a:avLst/>
            </a:prstGeom>
          </p:spPr>
        </p:pic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6CF402FB-63D9-4882-B5CB-F1C9AF3BFBE6}"/>
                </a:ext>
              </a:extLst>
            </p:cNvPr>
            <p:cNvSpPr txBox="1"/>
            <p:nvPr/>
          </p:nvSpPr>
          <p:spPr>
            <a:xfrm>
              <a:off x="3126473" y="4512185"/>
              <a:ext cx="1536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Regisztráció</a:t>
              </a:r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EC4EAE54-F34B-4687-8659-6481A4386C75}"/>
              </a:ext>
            </a:extLst>
          </p:cNvPr>
          <p:cNvGrpSpPr/>
          <p:nvPr/>
        </p:nvGrpSpPr>
        <p:grpSpPr>
          <a:xfrm>
            <a:off x="2673553" y="1011732"/>
            <a:ext cx="2383252" cy="2751367"/>
            <a:chOff x="4933735" y="2301791"/>
            <a:chExt cx="2383252" cy="2751367"/>
          </a:xfrm>
        </p:grpSpPr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C422D022-1E46-44F2-9039-E4502644071F}"/>
                </a:ext>
              </a:extLst>
            </p:cNvPr>
            <p:cNvGrpSpPr/>
            <p:nvPr/>
          </p:nvGrpSpPr>
          <p:grpSpPr>
            <a:xfrm>
              <a:off x="4933735" y="2301791"/>
              <a:ext cx="2383252" cy="2117102"/>
              <a:chOff x="5042919" y="2301791"/>
              <a:chExt cx="2383252" cy="2117102"/>
            </a:xfrm>
          </p:grpSpPr>
          <p:pic>
            <p:nvPicPr>
              <p:cNvPr id="15" name="Kép 14">
                <a:extLst>
                  <a:ext uri="{FF2B5EF4-FFF2-40B4-BE49-F238E27FC236}">
                    <a16:creationId xmlns:a16="http://schemas.microsoft.com/office/drawing/2014/main" id="{742A3B23-9077-4319-BFC2-1792A8138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2919" y="2301791"/>
                <a:ext cx="2383252" cy="2117102"/>
              </a:xfrm>
              <a:prstGeom prst="rect">
                <a:avLst/>
              </a:prstGeom>
            </p:spPr>
          </p:pic>
          <p:sp>
            <p:nvSpPr>
              <p:cNvPr id="16" name="Ellipszis 15">
                <a:extLst>
                  <a:ext uri="{FF2B5EF4-FFF2-40B4-BE49-F238E27FC236}">
                    <a16:creationId xmlns:a16="http://schemas.microsoft.com/office/drawing/2014/main" id="{97229D7F-BB11-4355-993C-B2DA01695A92}"/>
                  </a:ext>
                </a:extLst>
              </p:cNvPr>
              <p:cNvSpPr/>
              <p:nvPr/>
            </p:nvSpPr>
            <p:spPr>
              <a:xfrm>
                <a:off x="5236483" y="2429301"/>
                <a:ext cx="1874002" cy="18424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18" name="Picture 1" descr="bo_konyvek_3d_osszes_rgb.jpg">
              <a:extLst>
                <a:ext uri="{FF2B5EF4-FFF2-40B4-BE49-F238E27FC236}">
                  <a16:creationId xmlns:a16="http://schemas.microsoft.com/office/drawing/2014/main" id="{D6B5C99E-223B-4556-B192-2EDA4737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470" y="2912848"/>
              <a:ext cx="1443782" cy="1032304"/>
            </a:xfrm>
            <a:prstGeom prst="rect">
              <a:avLst/>
            </a:prstGeom>
          </p:spPr>
        </p:pic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7A78551A-5CE3-4C93-B4B4-F3DCEC2C84CE}"/>
                </a:ext>
              </a:extLst>
            </p:cNvPr>
            <p:cNvSpPr txBox="1"/>
            <p:nvPr/>
          </p:nvSpPr>
          <p:spPr>
            <a:xfrm>
              <a:off x="5296045" y="4591493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Szakmai csomagok ajándékba</a:t>
              </a:r>
            </a:p>
          </p:txBody>
        </p: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4E67069B-9163-4B7E-A0EF-7CF3D0109FFC}"/>
              </a:ext>
            </a:extLst>
          </p:cNvPr>
          <p:cNvGrpSpPr/>
          <p:nvPr/>
        </p:nvGrpSpPr>
        <p:grpSpPr>
          <a:xfrm>
            <a:off x="5056805" y="3969476"/>
            <a:ext cx="2189689" cy="2703974"/>
            <a:chOff x="5056805" y="3969476"/>
            <a:chExt cx="2189689" cy="2703974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015C37E-7C3E-4E49-AC3E-22689A7A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805" y="3969476"/>
              <a:ext cx="2189689" cy="2189689"/>
            </a:xfrm>
            <a:prstGeom prst="rect">
              <a:avLst/>
            </a:prstGeom>
          </p:spPr>
        </p:pic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9DD780BE-9EA4-4DCD-9FC4-80DA76527BE2}"/>
                </a:ext>
              </a:extLst>
            </p:cNvPr>
            <p:cNvSpPr txBox="1"/>
            <p:nvPr/>
          </p:nvSpPr>
          <p:spPr>
            <a:xfrm>
              <a:off x="5403470" y="6211785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Boldogságóra megtartása</a:t>
              </a:r>
            </a:p>
          </p:txBody>
        </p:sp>
      </p:grp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AED0D265-CF61-4219-A4D7-439F8CD1C441}"/>
              </a:ext>
            </a:extLst>
          </p:cNvPr>
          <p:cNvGrpSpPr/>
          <p:nvPr/>
        </p:nvGrpSpPr>
        <p:grpSpPr>
          <a:xfrm>
            <a:off x="9566622" y="3981573"/>
            <a:ext cx="2189689" cy="2744420"/>
            <a:chOff x="9416495" y="2275597"/>
            <a:chExt cx="2189689" cy="2744420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8F686661-966A-4575-B436-2E0AFE2E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495" y="2275597"/>
              <a:ext cx="2189689" cy="2177592"/>
            </a:xfrm>
            <a:prstGeom prst="rect">
              <a:avLst/>
            </a:prstGeom>
          </p:spPr>
        </p:pic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E94434BD-921F-4D58-AF64-2C8595EA963D}"/>
                </a:ext>
              </a:extLst>
            </p:cNvPr>
            <p:cNvSpPr txBox="1"/>
            <p:nvPr/>
          </p:nvSpPr>
          <p:spPr>
            <a:xfrm>
              <a:off x="9743084" y="4558352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30 órás akkreditált képzés</a:t>
              </a:r>
            </a:p>
          </p:txBody>
        </p:sp>
      </p:grp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60C6419-66CD-4F07-BDA7-02B041870FAB}"/>
              </a:ext>
            </a:extLst>
          </p:cNvPr>
          <p:cNvGrpSpPr/>
          <p:nvPr/>
        </p:nvGrpSpPr>
        <p:grpSpPr>
          <a:xfrm>
            <a:off x="7312951" y="3957379"/>
            <a:ext cx="2189689" cy="2716070"/>
            <a:chOff x="7312951" y="3957379"/>
            <a:chExt cx="2189689" cy="2716070"/>
          </a:xfrm>
        </p:grpSpPr>
        <p:pic>
          <p:nvPicPr>
            <p:cNvPr id="25" name="Kép 24">
              <a:extLst>
                <a:ext uri="{FF2B5EF4-FFF2-40B4-BE49-F238E27FC236}">
                  <a16:creationId xmlns:a16="http://schemas.microsoft.com/office/drawing/2014/main" id="{D15E9040-DAA7-4F5C-8919-E9C8A4E9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951" y="3957379"/>
              <a:ext cx="2189689" cy="2201786"/>
            </a:xfrm>
            <a:prstGeom prst="rect">
              <a:avLst/>
            </a:prstGeom>
          </p:spPr>
        </p:pic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id="{CE43B756-9A73-49BD-9767-291E4915A382}"/>
                </a:ext>
              </a:extLst>
            </p:cNvPr>
            <p:cNvSpPr txBox="1"/>
            <p:nvPr/>
          </p:nvSpPr>
          <p:spPr>
            <a:xfrm>
              <a:off x="7648340" y="6211784"/>
              <a:ext cx="153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Beszámoló feltöltése:</a:t>
              </a:r>
            </a:p>
            <a:p>
              <a:pPr algn="ctr"/>
              <a:r>
                <a:rPr lang="hu-HU" sz="1200" b="1" dirty="0">
                  <a:solidFill>
                    <a:srgbClr val="C00000"/>
                  </a:solidFill>
                </a:rPr>
                <a:t>HAVI vagy ÉVES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52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294FA1-D578-4FC7-B91A-66372D52D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2" r="1793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224BC6C4-CAC0-4519-9CC3-D9493DEECA9E}"/>
              </a:ext>
            </a:extLst>
          </p:cNvPr>
          <p:cNvSpPr txBox="1">
            <a:spLocks/>
          </p:cNvSpPr>
          <p:nvPr/>
        </p:nvSpPr>
        <p:spPr>
          <a:xfrm>
            <a:off x="7651120" y="3335556"/>
            <a:ext cx="4593842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4000" b="1" cap="all" dirty="0">
                <a:solidFill>
                  <a:srgbClr val="FF0000"/>
                </a:solidFill>
              </a:rPr>
              <a:t>Jobb Veled a világ tábor</a:t>
            </a:r>
            <a:endParaRPr lang="en-US" sz="4000" b="1" cap="all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90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Vörös–naranc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1212</Words>
  <Application>Microsoft Office PowerPoint</Application>
  <PresentationFormat>Szélesvásznú</PresentationFormat>
  <Paragraphs>139</Paragraphs>
  <Slides>19</Slides>
  <Notes>19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Gill Sans MT Condensed</vt:lpstr>
      <vt:lpstr>Hellprint</vt:lpstr>
      <vt:lpstr>Oswald</vt:lpstr>
      <vt:lpstr>Prompt Bold</vt:lpstr>
      <vt:lpstr>Prompt Light</vt:lpstr>
      <vt:lpstr>Roboto</vt:lpstr>
      <vt:lpstr>Office-téma</vt:lpstr>
      <vt:lpstr>1_Office-téma</vt:lpstr>
      <vt:lpstr>Office Theme</vt:lpstr>
      <vt:lpstr>PowerPoint-bemutató</vt:lpstr>
      <vt:lpstr>A BOLDOGSÁGÓRA PROGRAM </vt:lpstr>
      <vt:lpstr>A program tematikája</vt:lpstr>
      <vt:lpstr>PowerPoint-bemutató</vt:lpstr>
      <vt:lpstr>Boldogságóra - óravázlat</vt:lpstr>
      <vt:lpstr>PowerPoint-bemutató</vt:lpstr>
      <vt:lpstr>Legfontosabb szakmai kapcsolatok</vt:lpstr>
      <vt:lpstr>Hogyan működik?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Bagdi Annabell Melinda</dc:creator>
  <cp:lastModifiedBy>Bagdi Annabell Melinda</cp:lastModifiedBy>
  <cp:revision>32</cp:revision>
  <dcterms:created xsi:type="dcterms:W3CDTF">2019-09-27T13:14:01Z</dcterms:created>
  <dcterms:modified xsi:type="dcterms:W3CDTF">2021-08-31T19:15:27Z</dcterms:modified>
</cp:coreProperties>
</file>