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8"/>
  </p:notesMasterIdLst>
  <p:sldIdLst>
    <p:sldId id="334" r:id="rId3"/>
    <p:sldId id="559" r:id="rId4"/>
    <p:sldId id="333" r:id="rId5"/>
    <p:sldId id="1379" r:id="rId6"/>
    <p:sldId id="1374" r:id="rId7"/>
    <p:sldId id="260" r:id="rId8"/>
    <p:sldId id="593" r:id="rId9"/>
    <p:sldId id="337" r:id="rId10"/>
    <p:sldId id="594" r:id="rId11"/>
    <p:sldId id="340" r:id="rId12"/>
    <p:sldId id="581" r:id="rId13"/>
    <p:sldId id="583" r:id="rId14"/>
    <p:sldId id="588" r:id="rId15"/>
    <p:sldId id="1403" r:id="rId16"/>
    <p:sldId id="526" r:id="rId17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2028"/>
    <a:srgbClr val="E32831"/>
    <a:srgbClr val="FC2A29"/>
    <a:srgbClr val="FCF3E3"/>
    <a:srgbClr val="F2EFE6"/>
    <a:srgbClr val="F1EEE6"/>
    <a:srgbClr val="D8D4CB"/>
    <a:srgbClr val="5B9BD5"/>
    <a:srgbClr val="438CC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0" autoAdjust="0"/>
    <p:restoredTop sz="67339" autoAdjust="0"/>
  </p:normalViewPr>
  <p:slideViewPr>
    <p:cSldViewPr snapToGrid="0">
      <p:cViewPr varScale="1">
        <p:scale>
          <a:sx n="45" d="100"/>
          <a:sy n="45" d="100"/>
        </p:scale>
        <p:origin x="1304" y="2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7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8F7C9C-DFE2-4B46-97B5-42BF75185AB9}" type="datetimeFigureOut">
              <a:rPr lang="hu-HU" smtClean="0"/>
              <a:pPr/>
              <a:t>2021. 08. 31.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E7E926-5550-42B6-B12D-50699B81385C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27630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pozitivity.hu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boldogsagora.hu/faliujsag" TargetMode="Externa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oldogiskola.hu/cegeknek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boldogsagora.hu/pedagogus-regisztracio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7E926-5550-42B6-B12D-50699B81385C}" type="slidenum">
              <a:rPr lang="hu-HU" smtClean="0"/>
              <a:pPr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712832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b="1" dirty="0"/>
              <a:t>A Boldogságóra program módszertani eszköztára, amit a Boldog Óvodák és Iskolák szakmai csomagja is tartalmaz (korosztályonként egy szakmai csomagot tudunk biztosítani)</a:t>
            </a:r>
          </a:p>
          <a:p>
            <a:pPr marL="171450" indent="-171450">
              <a:buFontTx/>
              <a:buChar char="-"/>
            </a:pPr>
            <a:r>
              <a:rPr lang="hu-HU" dirty="0"/>
              <a:t>Boldogságóra könyv és munkafüzet adott korosztály számára (óvodás, alsós, felsős, középiskolás).</a:t>
            </a:r>
          </a:p>
          <a:p>
            <a:pPr marL="171450" indent="-171450">
              <a:buFontTx/>
              <a:buChar char="-"/>
            </a:pPr>
            <a:r>
              <a:rPr lang="hu-HU" dirty="0"/>
              <a:t>„Pozitív gyerek vagyok” vagy „Boldogító erősségek kártyacsomag.</a:t>
            </a:r>
          </a:p>
          <a:p>
            <a:pPr marL="171450" indent="-171450">
              <a:buFontTx/>
              <a:buChar char="-"/>
            </a:pPr>
            <a:r>
              <a:rPr lang="hu-HU" dirty="0"/>
              <a:t>„Repülj velem” vagy „Világomban minden rendben van” CD.</a:t>
            </a:r>
          </a:p>
          <a:p>
            <a:pPr marL="171450" indent="-171450">
              <a:buFontTx/>
              <a:buChar char="-"/>
            </a:pPr>
            <a:endParaRPr lang="hu-HU" dirty="0"/>
          </a:p>
          <a:p>
            <a:pPr marL="0" indent="0">
              <a:buFontTx/>
              <a:buNone/>
            </a:pPr>
            <a:r>
              <a:rPr lang="hu-HU" dirty="0"/>
              <a:t>FONTOS INFORMÁCIÓ:</a:t>
            </a:r>
          </a:p>
          <a:p>
            <a:pPr marL="0" indent="0">
              <a:buFontTx/>
              <a:buNone/>
            </a:pPr>
            <a:r>
              <a:rPr lang="hu-HU" dirty="0"/>
              <a:t>A 2021/22-es tanévben újonnan csatlakozó középiskolák a tankönyv helyett egy </a:t>
            </a:r>
            <a:r>
              <a:rPr lang="hu-HU" dirty="0" err="1"/>
              <a:t>Pozitivity</a:t>
            </a:r>
            <a:r>
              <a:rPr lang="hu-HU" dirty="0"/>
              <a:t> társasjátékot kapnak ajándékba és emellett a www.boldogsagora.hu/faliujsag oldalon (mely regisztrációt és belépést követően érhető el) letölthető kibővített oktatási segédanyagot használhatják a foglalkozások megtartására, mert a jelenlegi középiskolai tankönyv átdolgozás alatt van és 1 év múlva lesz újra kidolgozva a javított, </a:t>
            </a:r>
            <a:r>
              <a:rPr lang="hu-HU" dirty="0" err="1"/>
              <a:t>átdolgozott</a:t>
            </a:r>
            <a:r>
              <a:rPr lang="hu-HU" dirty="0"/>
              <a:t> kiadás.</a:t>
            </a:r>
          </a:p>
          <a:p>
            <a:pPr marL="0" indent="0">
              <a:buFontTx/>
              <a:buNone/>
            </a:pPr>
            <a:endParaRPr lang="hu-HU" dirty="0"/>
          </a:p>
          <a:p>
            <a:pPr marL="0" indent="0">
              <a:buFontTx/>
              <a:buNone/>
            </a:pPr>
            <a:r>
              <a:rPr lang="hu-HU" dirty="0"/>
              <a:t>A POZITIVITY társasjátékot bárki megrendelheti itt: </a:t>
            </a:r>
            <a:r>
              <a:rPr lang="hu-HU" dirty="0">
                <a:hlinkClick r:id="rId3"/>
              </a:rPr>
              <a:t>https://pozitivity.hu/</a:t>
            </a:r>
            <a:endParaRPr lang="hu-HU" dirty="0"/>
          </a:p>
          <a:p>
            <a:pPr marL="171450" indent="-171450">
              <a:buFontTx/>
              <a:buChar char="-"/>
            </a:pPr>
            <a:endParaRPr lang="hu-HU" dirty="0"/>
          </a:p>
          <a:p>
            <a:pPr marL="0" indent="0">
              <a:buFontTx/>
              <a:buNone/>
            </a:pPr>
            <a:r>
              <a:rPr lang="hu-HU" dirty="0"/>
              <a:t>Ezenkívül a </a:t>
            </a:r>
            <a:r>
              <a:rPr lang="hu-HU" dirty="0">
                <a:hlinkClick r:id="rId4"/>
              </a:rPr>
              <a:t>http://boldogsagora.hu/faliujsag</a:t>
            </a:r>
            <a:r>
              <a:rPr lang="hu-HU" dirty="0"/>
              <a:t> oldalon (az oldalra történő regisztráció és bejelentkezés után) elérhetők az exkluzív kiegészítő oktatási segédanyagok minden más korosztály számára is.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7E926-5550-42B6-B12D-50699B81385C}" type="slidenum">
              <a:rPr lang="hu-HU" smtClean="0"/>
              <a:pPr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668916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Korosztályok felsorolása.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7E926-5550-42B6-B12D-50699B81385C}" type="slidenum">
              <a:rPr lang="hu-HU" smtClean="0"/>
              <a:pPr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972464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Boldogságóra programhoz a 2021/22-es tanévre már közel 1500 intézmény csatlakozott.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7E926-5550-42B6-B12D-50699B81385C}" type="slidenum">
              <a:rPr lang="hu-HU" smtClean="0"/>
              <a:pPr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339144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/>
              <a:t>Vélemény a boldogságórákról gyerekektől.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7E926-5550-42B6-B12D-50699B81385C}" type="slidenum">
              <a:rPr lang="hu-HU" smtClean="0"/>
              <a:pPr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362445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cap="all" dirty="0">
                <a:solidFill>
                  <a:srgbClr val="F57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Condensed" panose="020B0506020104020203" pitchFamily="34" charset="-18"/>
              </a:rPr>
              <a:t>Fogadj örökbe egy boldog óvodát vagy iskolát program</a:t>
            </a:r>
            <a:endParaRPr lang="hu-HU" sz="1200" dirty="0"/>
          </a:p>
          <a:p>
            <a:endParaRPr lang="hu-HU" sz="1200" dirty="0"/>
          </a:p>
          <a:p>
            <a:r>
              <a:rPr lang="hu-HU" sz="1200" dirty="0"/>
              <a:t>Lehetőség arra, hogy céges támogatók fogadjanak örökbe Boldog Óvodákat és Iskolákat és segítsenek a Boldogságóra program minél hatékonyabb megvalósításában, képzések, munkafüzetek biztosításával.</a:t>
            </a:r>
          </a:p>
          <a:p>
            <a:r>
              <a:rPr lang="hu-HU" dirty="0"/>
              <a:t>Ha a közelben is van esetleg olyan cég, vállalat, aki szívesen nyújt anyagi támogatást a Boldogságóra program megvalósításához az intézménynek, a weboldalon keresztül jelentkezhet a programba.</a:t>
            </a:r>
            <a:endParaRPr lang="hu-HU" sz="1200" dirty="0"/>
          </a:p>
          <a:p>
            <a:endParaRPr lang="hu-HU" sz="1200" dirty="0"/>
          </a:p>
          <a:p>
            <a:r>
              <a:rPr lang="hu-HU" sz="1200" dirty="0"/>
              <a:t>Weboldal címe:</a:t>
            </a:r>
          </a:p>
          <a:p>
            <a:r>
              <a:rPr lang="hu-HU" sz="1200" dirty="0">
                <a:hlinkClick r:id="rId3"/>
              </a:rPr>
              <a:t>www.boldogiskola.hu/cegeknek</a:t>
            </a:r>
            <a:r>
              <a:rPr lang="hu-HU" sz="1200" dirty="0"/>
              <a:t> 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7E926-5550-42B6-B12D-50699B81385C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3657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/>
              <a:t>Ha kérdése, kérése lenne bárkinek, ezeken az elérhetőségeken keressenek minket!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7E926-5550-42B6-B12D-50699B81385C}" type="slidenum">
              <a:rPr lang="hu-HU" smtClean="0"/>
              <a:pPr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18484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/>
              <a:t>A boldogság maga nem tanulható, de a boldogságra való képességünk fejleszthető.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boldogságórák célja nem az, hogy problémamentes életmodellt állítson a fiatalok elé, hanem hogy vezérfonalat adjon az óvodásoknak, iskolásoknak, hogy könnyebben nézzenek szembe a kihívásokkal, képesek legyenek megbirkózni a problémákkal, valamint hogy lehetőséget adjon a testi-lelki egészség megtartásához szükséges tényezők tanulmányozására és tudatosítására.</a:t>
            </a:r>
            <a:endParaRPr lang="hu-HU" dirty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7E926-5550-42B6-B12D-50699B81385C}" type="slidenum">
              <a:rPr lang="hu-HU" smtClean="0"/>
              <a:pPr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897738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b="0" dirty="0" err="1"/>
              <a:t>Sonja</a:t>
            </a:r>
            <a:r>
              <a:rPr lang="hu-HU" b="0" dirty="0"/>
              <a:t> </a:t>
            </a:r>
            <a:r>
              <a:rPr lang="hu-HU" b="0" dirty="0" err="1"/>
              <a:t>Lyubomirsky</a:t>
            </a:r>
            <a:r>
              <a:rPr lang="hu-HU" b="0" dirty="0"/>
              <a:t> és kutatócsoportja 12 boldogságfokozó stratégiát határozott meg a kutatásaik alapján, amelyből 10 kiválasztott témakörre épül a Boldogságóra program.</a:t>
            </a:r>
          </a:p>
          <a:p>
            <a:r>
              <a:rPr lang="hu-HU" b="0" dirty="0"/>
              <a:t>(</a:t>
            </a:r>
            <a:r>
              <a:rPr lang="hu-HU" b="0" dirty="0" err="1"/>
              <a:t>lsd</a:t>
            </a:r>
            <a:r>
              <a:rPr lang="hu-HU" b="0" dirty="0"/>
              <a:t>. </a:t>
            </a:r>
            <a:r>
              <a:rPr lang="hu-HU" b="0" dirty="0" err="1"/>
              <a:t>Sonja</a:t>
            </a:r>
            <a:r>
              <a:rPr lang="hu-HU" b="0" dirty="0"/>
              <a:t> </a:t>
            </a:r>
            <a:r>
              <a:rPr lang="hu-HU" b="0" dirty="0" err="1"/>
              <a:t>Lyubomirsky</a:t>
            </a:r>
            <a:r>
              <a:rPr lang="hu-HU" b="0" dirty="0"/>
              <a:t>: „Hogyan legyünk boldogok?” c. könyve)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7E926-5550-42B6-B12D-50699B81385C}" type="slidenum">
              <a:rPr lang="hu-HU" smtClean="0"/>
              <a:pPr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210905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Boldogságóra programon belül a pedagógusok a gyerekekkel minden hónapban egy-egy témakört járnak körül, minimálisan legalább egy foglalkozáson, optimálisan minden héten legalább egy foglalkozást szentelve neki.</a:t>
            </a:r>
          </a:p>
          <a:p>
            <a:endParaRPr lang="hu-HU" dirty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7E926-5550-42B6-B12D-50699B81385C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3681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/>
              <a:t>Így néz ki egy tipikus boldogságórás foglalkozása, melynek minden eleme opcionálisan választható a pedagógusok által.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7E926-5550-42B6-B12D-50699B81385C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5947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Bagdi Bella a Boldogságóra program megálmodója és a Jobb Veled a Világ Alapítvány elnöke.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7E926-5550-42B6-B12D-50699B81385C}" type="slidenum">
              <a:rPr lang="hu-HU" smtClean="0"/>
              <a:pPr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542942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Boldogságóra program szakértői csapata.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7E926-5550-42B6-B12D-50699B81385C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86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Ha egy intézmény sikeres pályázatával csatlakozik a Boldog Óvodák és Iskolák hálózatához, akkor az alapítványtól szakmai csomagot kap ajándékba, mely csomag segítségével a programot elindító pedagógusok fel tudnak készülni a boldogságórák megtartására.</a:t>
            </a:r>
          </a:p>
          <a:p>
            <a:r>
              <a:rPr lang="hu-HU" dirty="0"/>
              <a:t>A pályázatban az intézmény vállalja, hogy </a:t>
            </a:r>
          </a:p>
          <a:p>
            <a:pPr marL="171450" indent="-171450">
              <a:buFontTx/>
              <a:buChar char="-"/>
            </a:pPr>
            <a:r>
              <a:rPr lang="hu-HU" dirty="0"/>
              <a:t>A Boldogságóra program bekerül az intézmény pedagógiai programtervébe.</a:t>
            </a:r>
          </a:p>
          <a:p>
            <a:pPr marL="171450" indent="-171450">
              <a:buFontTx/>
              <a:buChar char="-"/>
            </a:pPr>
            <a:r>
              <a:rPr lang="hu-HU" b="0" i="0" dirty="0">
                <a:solidFill>
                  <a:srgbClr val="262626"/>
                </a:solidFill>
                <a:effectLst/>
                <a:latin typeface="Roboto"/>
              </a:rPr>
              <a:t>A programban való részvételt a pályázó intézmény a honlapján is kommunikálja a cím elnyerése után.</a:t>
            </a:r>
            <a:endParaRPr lang="hu-HU" dirty="0"/>
          </a:p>
          <a:p>
            <a:pPr marL="171450" indent="-171450">
              <a:buFontTx/>
              <a:buChar char="-"/>
            </a:pPr>
            <a:r>
              <a:rPr lang="hu-HU" dirty="0"/>
              <a:t>Legalább egy csoportban elindulnak a boldogságórák.</a:t>
            </a:r>
          </a:p>
          <a:p>
            <a:pPr marL="171450" indent="-171450">
              <a:buFontTx/>
              <a:buChar char="-"/>
            </a:pPr>
            <a:r>
              <a:rPr lang="hu-HU" dirty="0"/>
              <a:t>Legalább egy pedagógus elvégzi a boldogságórák módszertanáról szóló 30 órás akkreditált képzést és beszámol a többieknek az élményeiről.</a:t>
            </a:r>
          </a:p>
          <a:p>
            <a:r>
              <a:rPr lang="hu-HU" dirty="0"/>
              <a:t>(A 30 órás akkreditált képzés elvégzését minden boldogságórát tartó pedagógusnak érdemes elvégeznie.)</a:t>
            </a:r>
          </a:p>
          <a:p>
            <a:pPr marL="171450" indent="-171450">
              <a:buFontTx/>
              <a:buChar char="-"/>
            </a:pPr>
            <a:r>
              <a:rPr lang="hu-HU" dirty="0"/>
              <a:t>Részt vesz a program hatékonyságát mérő tudományos kutatásokban.</a:t>
            </a:r>
          </a:p>
          <a:p>
            <a:endParaRPr lang="hu-HU" dirty="0"/>
          </a:p>
          <a:p>
            <a:r>
              <a:rPr lang="hu-HU" dirty="0"/>
              <a:t>A programhoz a pedagógusok önkéntesen csatlakozhatnak és a következőket vállalják:</a:t>
            </a:r>
          </a:p>
          <a:p>
            <a:r>
              <a:rPr lang="hu-HU" dirty="0"/>
              <a:t>1. Regisztrálnak a pedagógus adatbázisba: </a:t>
            </a:r>
            <a:r>
              <a:rPr lang="hu-HU" dirty="0">
                <a:hlinkClick r:id="rId3"/>
              </a:rPr>
              <a:t>https://boldogsagora.hu/pedagogus-regisztracio</a:t>
            </a:r>
            <a:endParaRPr lang="hu-H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/>
              <a:t>2. Beregisztrálnak a www.boldogsagora.hu oldalra (Boldog Óvoda és Iskola azonosító szükséges hozzá, mely a Boldog Óvoda vagy Iskola oklevélen található meg).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b="0" i="0" dirty="0">
                <a:solidFill>
                  <a:srgbClr val="FF8454"/>
                </a:solidFill>
                <a:effectLst/>
                <a:latin typeface="Oswald"/>
              </a:rPr>
              <a:t>3. Megtart egy-egy szülői értekezletet minden olyan csoportban, ahol elindulnak a boldogságórák és aláíratja a szülői beleegyező nyilatkozatot a gyerekek szüleivel (ezt nem kell visszaküldeni, elég, ha mindenki megőrzi magának).</a:t>
            </a:r>
            <a:endParaRPr lang="hu-HU" dirty="0"/>
          </a:p>
          <a:p>
            <a:r>
              <a:rPr lang="hu-HU" dirty="0"/>
              <a:t>4. Minden hónapban feldolgozzák az adott havi témakört legalább egy csoportban.</a:t>
            </a:r>
          </a:p>
          <a:p>
            <a:r>
              <a:rPr lang="hu-HU" dirty="0"/>
              <a:t>5. A boldogságórás gyakorlatokról beszámolót töltenek fel az oldalra minden hónapban, vagy éves beszámolót küldenek a tanév végén az info@boldogsagora.hu e-mail-címre.</a:t>
            </a:r>
          </a:p>
          <a:p>
            <a:endParaRPr lang="hu-HU" dirty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7E926-5550-42B6-B12D-50699B81385C}" type="slidenum">
              <a:rPr lang="hu-HU" smtClean="0"/>
              <a:pPr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829816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/>
              <a:t>Azok közül a pedagógusok közül, akik havonta töltenek fel beszámolót az oldalra, minden hónapban megválasztjuk a hónap pedagógusát, a csoportok közül pedig a hónap csoportjait. A legügyesebb csoportok az év végén Jobb Veled a Világ Táborban és élményprogramokon vehetnek részt.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7E926-5550-42B6-B12D-50699B81385C}" type="slidenum">
              <a:rPr lang="hu-HU" smtClean="0"/>
              <a:pPr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73592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71F1-EC35-4089-BE4D-3DEC69E899AF}" type="datetimeFigureOut">
              <a:rPr lang="hu-HU" smtClean="0"/>
              <a:pPr/>
              <a:t>2021. 08. 31.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A148D-A0E8-4529-BB24-9658582F482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05341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71F1-EC35-4089-BE4D-3DEC69E899AF}" type="datetimeFigureOut">
              <a:rPr lang="hu-HU" smtClean="0"/>
              <a:pPr/>
              <a:t>2021. 08. 31.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A148D-A0E8-4529-BB24-9658582F482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6854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71F1-EC35-4089-BE4D-3DEC69E899AF}" type="datetimeFigureOut">
              <a:rPr lang="hu-HU" smtClean="0"/>
              <a:pPr/>
              <a:t>2021. 08. 31.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A148D-A0E8-4529-BB24-9658582F482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485650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71F1-EC35-4089-BE4D-3DEC69E899AF}" type="datetimeFigureOut">
              <a:rPr lang="hu-HU" smtClean="0"/>
              <a:pPr/>
              <a:t>2021. 08. 31.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A148D-A0E8-4529-BB24-9658582F482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081187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71F1-EC35-4089-BE4D-3DEC69E899AF}" type="datetimeFigureOut">
              <a:rPr lang="hu-HU" smtClean="0"/>
              <a:pPr/>
              <a:t>2021. 08. 31.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A148D-A0E8-4529-BB24-9658582F482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939486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71F1-EC35-4089-BE4D-3DEC69E899AF}" type="datetimeFigureOut">
              <a:rPr lang="hu-HU" smtClean="0"/>
              <a:pPr/>
              <a:t>2021. 08. 31.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A148D-A0E8-4529-BB24-9658582F482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546554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71F1-EC35-4089-BE4D-3DEC69E899AF}" type="datetimeFigureOut">
              <a:rPr lang="hu-HU" smtClean="0"/>
              <a:pPr/>
              <a:t>2021. 08. 31.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A148D-A0E8-4529-BB24-9658582F482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428663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71F1-EC35-4089-BE4D-3DEC69E899AF}" type="datetimeFigureOut">
              <a:rPr lang="hu-HU" smtClean="0"/>
              <a:pPr/>
              <a:t>2021. 08. 31.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A148D-A0E8-4529-BB24-9658582F482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393823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71F1-EC35-4089-BE4D-3DEC69E899AF}" type="datetimeFigureOut">
              <a:rPr lang="hu-HU" smtClean="0"/>
              <a:pPr/>
              <a:t>2021. 08. 31.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A148D-A0E8-4529-BB24-9658582F482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105901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71F1-EC35-4089-BE4D-3DEC69E899AF}" type="datetimeFigureOut">
              <a:rPr lang="hu-HU" smtClean="0"/>
              <a:pPr/>
              <a:t>2021. 08. 31.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A148D-A0E8-4529-BB24-9658582F482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188534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71F1-EC35-4089-BE4D-3DEC69E899AF}" type="datetimeFigureOut">
              <a:rPr lang="hu-HU" smtClean="0"/>
              <a:pPr/>
              <a:t>2021. 08. 31.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A148D-A0E8-4529-BB24-9658582F482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11789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71F1-EC35-4089-BE4D-3DEC69E899AF}" type="datetimeFigureOut">
              <a:rPr lang="hu-HU" smtClean="0"/>
              <a:pPr/>
              <a:t>2021. 08. 31.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A148D-A0E8-4529-BB24-9658582F482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92152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71F1-EC35-4089-BE4D-3DEC69E899AF}" type="datetimeFigureOut">
              <a:rPr lang="hu-HU" smtClean="0"/>
              <a:pPr/>
              <a:t>2021. 08. 31.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A148D-A0E8-4529-BB24-9658582F482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021432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71F1-EC35-4089-BE4D-3DEC69E899AF}" type="datetimeFigureOut">
              <a:rPr lang="hu-HU" smtClean="0"/>
              <a:pPr/>
              <a:t>2021. 08. 31.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A148D-A0E8-4529-BB24-9658582F482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268240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71F1-EC35-4089-BE4D-3DEC69E899AF}" type="datetimeFigureOut">
              <a:rPr lang="hu-HU" smtClean="0"/>
              <a:pPr/>
              <a:t>2021. 08. 31.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A148D-A0E8-4529-BB24-9658582F482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22945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71F1-EC35-4089-BE4D-3DEC69E899AF}" type="datetimeFigureOut">
              <a:rPr lang="hu-HU" smtClean="0"/>
              <a:pPr/>
              <a:t>2021. 08. 31.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A148D-A0E8-4529-BB24-9658582F482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0565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71F1-EC35-4089-BE4D-3DEC69E899AF}" type="datetimeFigureOut">
              <a:rPr lang="hu-HU" smtClean="0"/>
              <a:pPr/>
              <a:t>2021. 08. 31.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A148D-A0E8-4529-BB24-9658582F482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05704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71F1-EC35-4089-BE4D-3DEC69E899AF}" type="datetimeFigureOut">
              <a:rPr lang="hu-HU" smtClean="0"/>
              <a:pPr/>
              <a:t>2021. 08. 31.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A148D-A0E8-4529-BB24-9658582F482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09120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71F1-EC35-4089-BE4D-3DEC69E899AF}" type="datetimeFigureOut">
              <a:rPr lang="hu-HU" smtClean="0"/>
              <a:pPr/>
              <a:t>2021. 08. 31.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A148D-A0E8-4529-BB24-9658582F482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72029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71F1-EC35-4089-BE4D-3DEC69E899AF}" type="datetimeFigureOut">
              <a:rPr lang="hu-HU" smtClean="0"/>
              <a:pPr/>
              <a:t>2021. 08. 31.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A148D-A0E8-4529-BB24-9658582F482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19807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71F1-EC35-4089-BE4D-3DEC69E899AF}" type="datetimeFigureOut">
              <a:rPr lang="hu-HU" smtClean="0"/>
              <a:pPr/>
              <a:t>2021. 08. 31.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A148D-A0E8-4529-BB24-9658582F482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06998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71F1-EC35-4089-BE4D-3DEC69E899AF}" type="datetimeFigureOut">
              <a:rPr lang="hu-HU" smtClean="0"/>
              <a:pPr/>
              <a:t>2021. 08. 31.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A148D-A0E8-4529-BB24-9658582F482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26428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6D71F1-EC35-4089-BE4D-3DEC69E899AF}" type="datetimeFigureOut">
              <a:rPr lang="hu-HU" smtClean="0"/>
              <a:pPr/>
              <a:t>2021. 08. 31.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6A148D-A0E8-4529-BB24-9658582F482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82832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6D71F1-EC35-4089-BE4D-3DEC69E899AF}" type="datetimeFigureOut">
              <a:rPr lang="hu-HU" smtClean="0"/>
              <a:pPr/>
              <a:t>2021. 08. 31.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6A148D-A0E8-4529-BB24-9658582F482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67497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 descr="boldogsagora_header_logo.png">
            <a:extLst>
              <a:ext uri="{FF2B5EF4-FFF2-40B4-BE49-F238E27FC236}">
                <a16:creationId xmlns:a16="http://schemas.microsoft.com/office/drawing/2014/main" id="{0F4B63D7-A783-41EC-80E5-E30B9D56E6D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2517" y="1383900"/>
            <a:ext cx="4759469" cy="3255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4307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14">
            <a:extLst>
              <a:ext uri="{FF2B5EF4-FFF2-40B4-BE49-F238E27FC236}">
                <a16:creationId xmlns:a16="http://schemas.microsoft.com/office/drawing/2014/main" id="{F82BF3E2-EB0E-40D6-8835-2367A5316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8480" y="1563968"/>
            <a:ext cx="6043520" cy="5294033"/>
          </a:xfrm>
          <a:custGeom>
            <a:avLst/>
            <a:gdLst>
              <a:gd name="connsiteX0" fmla="*/ 3600823 w 6043520"/>
              <a:gd name="connsiteY0" fmla="*/ 0 h 5294033"/>
              <a:gd name="connsiteX1" fmla="*/ 5891281 w 6043520"/>
              <a:gd name="connsiteY1" fmla="*/ 822253 h 5294033"/>
              <a:gd name="connsiteX2" fmla="*/ 6043520 w 6043520"/>
              <a:gd name="connsiteY2" fmla="*/ 960617 h 5294033"/>
              <a:gd name="connsiteX3" fmla="*/ 6043520 w 6043520"/>
              <a:gd name="connsiteY3" fmla="*/ 5294033 h 5294033"/>
              <a:gd name="connsiteX4" fmla="*/ 423445 w 6043520"/>
              <a:gd name="connsiteY4" fmla="*/ 5294033 h 5294033"/>
              <a:gd name="connsiteX5" fmla="*/ 282971 w 6043520"/>
              <a:gd name="connsiteY5" fmla="*/ 5002426 h 5294033"/>
              <a:gd name="connsiteX6" fmla="*/ 0 w 6043520"/>
              <a:gd name="connsiteY6" fmla="*/ 3600823 h 5294033"/>
              <a:gd name="connsiteX7" fmla="*/ 3600823 w 6043520"/>
              <a:gd name="connsiteY7" fmla="*/ 0 h 5294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43520" h="5294033">
                <a:moveTo>
                  <a:pt x="3600823" y="0"/>
                </a:moveTo>
                <a:cubicBezTo>
                  <a:pt x="4470871" y="0"/>
                  <a:pt x="5268847" y="308574"/>
                  <a:pt x="5891281" y="822253"/>
                </a:cubicBezTo>
                <a:lnTo>
                  <a:pt x="6043520" y="960617"/>
                </a:lnTo>
                <a:lnTo>
                  <a:pt x="6043520" y="5294033"/>
                </a:lnTo>
                <a:lnTo>
                  <a:pt x="423445" y="5294033"/>
                </a:lnTo>
                <a:lnTo>
                  <a:pt x="282971" y="5002426"/>
                </a:lnTo>
                <a:cubicBezTo>
                  <a:pt x="100759" y="4571630"/>
                  <a:pt x="0" y="4097993"/>
                  <a:pt x="0" y="3600823"/>
                </a:cubicBezTo>
                <a:cubicBezTo>
                  <a:pt x="0" y="1612143"/>
                  <a:pt x="1612143" y="0"/>
                  <a:pt x="3600823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16">
            <a:extLst>
              <a:ext uri="{FF2B5EF4-FFF2-40B4-BE49-F238E27FC236}">
                <a16:creationId xmlns:a16="http://schemas.microsoft.com/office/drawing/2014/main" id="{CB6FFAAC-8A48-4FBF-BAFE-BAD367694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3728" y="1699214"/>
            <a:ext cx="5908273" cy="5158786"/>
          </a:xfrm>
          <a:custGeom>
            <a:avLst/>
            <a:gdLst>
              <a:gd name="connsiteX0" fmla="*/ 3465576 w 5908273"/>
              <a:gd name="connsiteY0" fmla="*/ 0 h 5158786"/>
              <a:gd name="connsiteX1" fmla="*/ 5670004 w 5908273"/>
              <a:gd name="connsiteY1" fmla="*/ 791369 h 5158786"/>
              <a:gd name="connsiteX2" fmla="*/ 5908273 w 5908273"/>
              <a:gd name="connsiteY2" fmla="*/ 1007923 h 5158786"/>
              <a:gd name="connsiteX3" fmla="*/ 5908273 w 5908273"/>
              <a:gd name="connsiteY3" fmla="*/ 5158786 h 5158786"/>
              <a:gd name="connsiteX4" fmla="*/ 443374 w 5908273"/>
              <a:gd name="connsiteY4" fmla="*/ 5158786 h 5158786"/>
              <a:gd name="connsiteX5" fmla="*/ 418277 w 5908273"/>
              <a:gd name="connsiteY5" fmla="*/ 5117476 h 5158786"/>
              <a:gd name="connsiteX6" fmla="*/ 0 w 5908273"/>
              <a:gd name="connsiteY6" fmla="*/ 3465576 h 5158786"/>
              <a:gd name="connsiteX7" fmla="*/ 3465576 w 5908273"/>
              <a:gd name="connsiteY7" fmla="*/ 0 h 51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08273" h="5158786">
                <a:moveTo>
                  <a:pt x="3465576" y="0"/>
                </a:moveTo>
                <a:cubicBezTo>
                  <a:pt x="4302945" y="0"/>
                  <a:pt x="5070948" y="296984"/>
                  <a:pt x="5670004" y="791369"/>
                </a:cubicBezTo>
                <a:lnTo>
                  <a:pt x="5908273" y="1007923"/>
                </a:lnTo>
                <a:lnTo>
                  <a:pt x="5908273" y="5158786"/>
                </a:lnTo>
                <a:lnTo>
                  <a:pt x="443374" y="5158786"/>
                </a:lnTo>
                <a:lnTo>
                  <a:pt x="418277" y="5117476"/>
                </a:lnTo>
                <a:cubicBezTo>
                  <a:pt x="151523" y="4626427"/>
                  <a:pt x="0" y="4063697"/>
                  <a:pt x="0" y="3465576"/>
                </a:cubicBezTo>
                <a:cubicBezTo>
                  <a:pt x="0" y="1551591"/>
                  <a:pt x="1551591" y="0"/>
                  <a:pt x="346557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Oval 18">
            <a:extLst>
              <a:ext uri="{FF2B5EF4-FFF2-40B4-BE49-F238E27FC236}">
                <a16:creationId xmlns:a16="http://schemas.microsoft.com/office/drawing/2014/main" id="{481E86DD-89E6-42B2-8675-84B7C56BFF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50534" y="1716727"/>
            <a:ext cx="4572000" cy="4572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: Shape 20">
            <a:extLst>
              <a:ext uri="{FF2B5EF4-FFF2-40B4-BE49-F238E27FC236}">
                <a16:creationId xmlns:a16="http://schemas.microsoft.com/office/drawing/2014/main" id="{440EF577-B6F8-4C57-B956-AB860B388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87694" y="1853886"/>
            <a:ext cx="4297680" cy="4297680"/>
          </a:xfrm>
          <a:custGeom>
            <a:avLst/>
            <a:gdLst>
              <a:gd name="connsiteX0" fmla="*/ 2148840 w 4297680"/>
              <a:gd name="connsiteY0" fmla="*/ 0 h 4297680"/>
              <a:gd name="connsiteX1" fmla="*/ 4297680 w 4297680"/>
              <a:gd name="connsiteY1" fmla="*/ 2148840 h 4297680"/>
              <a:gd name="connsiteX2" fmla="*/ 2148840 w 4297680"/>
              <a:gd name="connsiteY2" fmla="*/ 4297680 h 4297680"/>
              <a:gd name="connsiteX3" fmla="*/ 0 w 4297680"/>
              <a:gd name="connsiteY3" fmla="*/ 2148840 h 4297680"/>
              <a:gd name="connsiteX4" fmla="*/ 2148840 w 4297680"/>
              <a:gd name="connsiteY4" fmla="*/ 0 h 4297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7680" h="4297680">
                <a:moveTo>
                  <a:pt x="2148840" y="0"/>
                </a:moveTo>
                <a:cubicBezTo>
                  <a:pt x="3335612" y="0"/>
                  <a:pt x="4297680" y="962068"/>
                  <a:pt x="4297680" y="2148840"/>
                </a:cubicBezTo>
                <a:cubicBezTo>
                  <a:pt x="4297680" y="3335612"/>
                  <a:pt x="3335612" y="4297680"/>
                  <a:pt x="2148840" y="4297680"/>
                </a:cubicBezTo>
                <a:cubicBezTo>
                  <a:pt x="962068" y="4297680"/>
                  <a:pt x="0" y="3335612"/>
                  <a:pt x="0" y="2148840"/>
                </a:cubicBezTo>
                <a:cubicBezTo>
                  <a:pt x="0" y="962068"/>
                  <a:pt x="962068" y="0"/>
                  <a:pt x="21488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EA518CE4-E4D4-4D8A-980F-6D692AC96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155454" cy="4845530"/>
          </a:xfrm>
          <a:custGeom>
            <a:avLst/>
            <a:gdLst>
              <a:gd name="connsiteX0" fmla="*/ 0 w 5155454"/>
              <a:gd name="connsiteY0" fmla="*/ 0 h 4845530"/>
              <a:gd name="connsiteX1" fmla="*/ 4766270 w 5155454"/>
              <a:gd name="connsiteY1" fmla="*/ 0 h 4845530"/>
              <a:gd name="connsiteX2" fmla="*/ 4896671 w 5155454"/>
              <a:gd name="connsiteY2" fmla="*/ 270697 h 4845530"/>
              <a:gd name="connsiteX3" fmla="*/ 5155454 w 5155454"/>
              <a:gd name="connsiteY3" fmla="*/ 1552495 h 4845530"/>
              <a:gd name="connsiteX4" fmla="*/ 1862419 w 5155454"/>
              <a:gd name="connsiteY4" fmla="*/ 4845530 h 4845530"/>
              <a:gd name="connsiteX5" fmla="*/ 21252 w 5155454"/>
              <a:gd name="connsiteY5" fmla="*/ 4283132 h 4845530"/>
              <a:gd name="connsiteX6" fmla="*/ 0 w 5155454"/>
              <a:gd name="connsiteY6" fmla="*/ 4267240 h 484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55454" h="4845530">
                <a:moveTo>
                  <a:pt x="0" y="0"/>
                </a:moveTo>
                <a:lnTo>
                  <a:pt x="4766270" y="0"/>
                </a:lnTo>
                <a:lnTo>
                  <a:pt x="4896671" y="270697"/>
                </a:lnTo>
                <a:cubicBezTo>
                  <a:pt x="5063308" y="664671"/>
                  <a:pt x="5155454" y="1097822"/>
                  <a:pt x="5155454" y="1552495"/>
                </a:cubicBezTo>
                <a:cubicBezTo>
                  <a:pt x="5155454" y="3371188"/>
                  <a:pt x="3681112" y="4845530"/>
                  <a:pt x="1862419" y="4845530"/>
                </a:cubicBezTo>
                <a:cubicBezTo>
                  <a:pt x="1180409" y="4845530"/>
                  <a:pt x="546824" y="4638201"/>
                  <a:pt x="21252" y="4283132"/>
                </a:cubicBezTo>
                <a:lnTo>
                  <a:pt x="0" y="426724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5E6FAE32-AB12-4E77-A677-F6BD5D71A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017099" cy="4718647"/>
          </a:xfrm>
          <a:custGeom>
            <a:avLst/>
            <a:gdLst>
              <a:gd name="connsiteX0" fmla="*/ 0 w 5017099"/>
              <a:gd name="connsiteY0" fmla="*/ 0 h 4718647"/>
              <a:gd name="connsiteX1" fmla="*/ 4599738 w 5017099"/>
              <a:gd name="connsiteY1" fmla="*/ 0 h 4718647"/>
              <a:gd name="connsiteX2" fmla="*/ 4636346 w 5017099"/>
              <a:gd name="connsiteY2" fmla="*/ 60259 h 4718647"/>
              <a:gd name="connsiteX3" fmla="*/ 5017099 w 5017099"/>
              <a:gd name="connsiteY3" fmla="*/ 1563967 h 4718647"/>
              <a:gd name="connsiteX4" fmla="*/ 1862419 w 5017099"/>
              <a:gd name="connsiteY4" fmla="*/ 4718647 h 4718647"/>
              <a:gd name="connsiteX5" fmla="*/ 98607 w 5017099"/>
              <a:gd name="connsiteY5" fmla="*/ 4179877 h 4718647"/>
              <a:gd name="connsiteX6" fmla="*/ 0 w 5017099"/>
              <a:gd name="connsiteY6" fmla="*/ 4106140 h 4718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17099" h="4718647">
                <a:moveTo>
                  <a:pt x="0" y="0"/>
                </a:moveTo>
                <a:lnTo>
                  <a:pt x="4599738" y="0"/>
                </a:lnTo>
                <a:lnTo>
                  <a:pt x="4636346" y="60259"/>
                </a:lnTo>
                <a:cubicBezTo>
                  <a:pt x="4879170" y="507256"/>
                  <a:pt x="5017099" y="1019504"/>
                  <a:pt x="5017099" y="1563967"/>
                </a:cubicBezTo>
                <a:cubicBezTo>
                  <a:pt x="5017099" y="3306249"/>
                  <a:pt x="3604701" y="4718647"/>
                  <a:pt x="1862419" y="4718647"/>
                </a:cubicBezTo>
                <a:cubicBezTo>
                  <a:pt x="1209063" y="4718647"/>
                  <a:pt x="602098" y="4520029"/>
                  <a:pt x="98607" y="4179877"/>
                </a:cubicBezTo>
                <a:lnTo>
                  <a:pt x="0" y="41061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4" descr="boldogitoerossegekkartya_web.jpg">
            <a:extLst>
              <a:ext uri="{FF2B5EF4-FFF2-40B4-BE49-F238E27FC236}">
                <a16:creationId xmlns:a16="http://schemas.microsoft.com/office/drawing/2014/main" id="{85C8314B-223C-494A-9227-AEA480DC6A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t="12497" r="8127" b="7577"/>
          <a:stretch/>
        </p:blipFill>
        <p:spPr>
          <a:xfrm>
            <a:off x="5528017" y="3604821"/>
            <a:ext cx="1376374" cy="1274420"/>
          </a:xfrm>
          <a:prstGeom prst="rect">
            <a:avLst/>
          </a:prstGeom>
        </p:spPr>
      </p:pic>
      <p:pic>
        <p:nvPicPr>
          <p:cNvPr id="10" name="Picture 1" descr="tarsas_3d_hirdetes_1_rgb.jpg">
            <a:extLst>
              <a:ext uri="{FF2B5EF4-FFF2-40B4-BE49-F238E27FC236}">
                <a16:creationId xmlns:a16="http://schemas.microsoft.com/office/drawing/2014/main" id="{735F9158-BE39-4872-AF4F-61F085B582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1" y="706434"/>
            <a:ext cx="4667438" cy="2252037"/>
          </a:xfrm>
          <a:prstGeom prst="rect">
            <a:avLst/>
          </a:prstGeom>
        </p:spPr>
      </p:pic>
      <p:pic>
        <p:nvPicPr>
          <p:cNvPr id="7" name="Picture 9" descr="gyerek_kartyak.jpg">
            <a:extLst>
              <a:ext uri="{FF2B5EF4-FFF2-40B4-BE49-F238E27FC236}">
                <a16:creationId xmlns:a16="http://schemas.microsoft.com/office/drawing/2014/main" id="{E5E7BB45-224E-4742-B3BB-AC561FF9CD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088" y="3710636"/>
            <a:ext cx="1089724" cy="1168605"/>
          </a:xfrm>
          <a:prstGeom prst="rect">
            <a:avLst/>
          </a:pr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2F6B32C1-BA91-470A-8C1B-33264F8B21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2313" y="-1"/>
            <a:ext cx="4444096" cy="3211788"/>
          </a:xfrm>
          <a:custGeom>
            <a:avLst/>
            <a:gdLst>
              <a:gd name="connsiteX0" fmla="*/ 5102 w 4444096"/>
              <a:gd name="connsiteY0" fmla="*/ 0 h 3211788"/>
              <a:gd name="connsiteX1" fmla="*/ 4444096 w 4444096"/>
              <a:gd name="connsiteY1" fmla="*/ 0 h 3211788"/>
              <a:gd name="connsiteX2" fmla="*/ 4444096 w 4444096"/>
              <a:gd name="connsiteY2" fmla="*/ 2908319 h 3211788"/>
              <a:gd name="connsiteX3" fmla="*/ 4321598 w 4444096"/>
              <a:gd name="connsiteY3" fmla="*/ 2967330 h 3211788"/>
              <a:gd name="connsiteX4" fmla="*/ 3110753 w 4444096"/>
              <a:gd name="connsiteY4" fmla="*/ 3211788 h 3211788"/>
              <a:gd name="connsiteX5" fmla="*/ 0 w 4444096"/>
              <a:gd name="connsiteY5" fmla="*/ 101035 h 3211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44096" h="3211788">
                <a:moveTo>
                  <a:pt x="5102" y="0"/>
                </a:moveTo>
                <a:lnTo>
                  <a:pt x="4444096" y="0"/>
                </a:lnTo>
                <a:lnTo>
                  <a:pt x="4444096" y="2908319"/>
                </a:lnTo>
                <a:lnTo>
                  <a:pt x="4321598" y="2967330"/>
                </a:lnTo>
                <a:cubicBezTo>
                  <a:pt x="3949433" y="3124742"/>
                  <a:pt x="3540258" y="3211788"/>
                  <a:pt x="3110753" y="3211788"/>
                </a:cubicBezTo>
                <a:cubicBezTo>
                  <a:pt x="1392732" y="3211788"/>
                  <a:pt x="0" y="1819056"/>
                  <a:pt x="0" y="10103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459570ED-BE4C-49E8-86BC-A81140CFE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28700" y="-1"/>
            <a:ext cx="4277711" cy="3045402"/>
          </a:xfrm>
          <a:custGeom>
            <a:avLst/>
            <a:gdLst>
              <a:gd name="connsiteX0" fmla="*/ 5102 w 4277711"/>
              <a:gd name="connsiteY0" fmla="*/ 0 h 3045402"/>
              <a:gd name="connsiteX1" fmla="*/ 4277711 w 4277711"/>
              <a:gd name="connsiteY1" fmla="*/ 0 h 3045402"/>
              <a:gd name="connsiteX2" fmla="*/ 4277711 w 4277711"/>
              <a:gd name="connsiteY2" fmla="*/ 2723810 h 3045402"/>
              <a:gd name="connsiteX3" fmla="*/ 4090449 w 4277711"/>
              <a:gd name="connsiteY3" fmla="*/ 2814019 h 3045402"/>
              <a:gd name="connsiteX4" fmla="*/ 2944368 w 4277711"/>
              <a:gd name="connsiteY4" fmla="*/ 3045402 h 3045402"/>
              <a:gd name="connsiteX5" fmla="*/ 0 w 4277711"/>
              <a:gd name="connsiteY5" fmla="*/ 101034 h 304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77711" h="3045402">
                <a:moveTo>
                  <a:pt x="5102" y="0"/>
                </a:moveTo>
                <a:lnTo>
                  <a:pt x="4277711" y="0"/>
                </a:lnTo>
                <a:lnTo>
                  <a:pt x="4277711" y="2723810"/>
                </a:lnTo>
                <a:lnTo>
                  <a:pt x="4090449" y="2814019"/>
                </a:lnTo>
                <a:cubicBezTo>
                  <a:pt x="3738190" y="2963012"/>
                  <a:pt x="3350901" y="3045402"/>
                  <a:pt x="2944368" y="3045402"/>
                </a:cubicBezTo>
                <a:cubicBezTo>
                  <a:pt x="1318238" y="3045402"/>
                  <a:pt x="0" y="1727164"/>
                  <a:pt x="0" y="10103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1" descr="bo_konyvek_3d_osszes_rgb.jpg">
            <a:extLst>
              <a:ext uri="{FF2B5EF4-FFF2-40B4-BE49-F238E27FC236}">
                <a16:creationId xmlns:a16="http://schemas.microsoft.com/office/drawing/2014/main" id="{1606357F-8D2E-48A5-941A-4D9CCA33E2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700" y="3460951"/>
            <a:ext cx="3783511" cy="2705212"/>
          </a:xfrm>
          <a:prstGeom prst="rect">
            <a:avLst/>
          </a:prstGeom>
        </p:spPr>
      </p:pic>
      <p:pic>
        <p:nvPicPr>
          <p:cNvPr id="8" name="Picture 5" descr="repuljvele_gyerekcd.jpg">
            <a:extLst>
              <a:ext uri="{FF2B5EF4-FFF2-40B4-BE49-F238E27FC236}">
                <a16:creationId xmlns:a16="http://schemas.microsoft.com/office/drawing/2014/main" id="{BA218678-2197-4770-A8BB-771B590A3C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71" y="5048949"/>
            <a:ext cx="1757341" cy="1278466"/>
          </a:xfrm>
          <a:prstGeom prst="rect">
            <a:avLst/>
          </a:prstGeom>
        </p:spPr>
      </p:pic>
      <p:pic>
        <p:nvPicPr>
          <p:cNvPr id="9" name="Picture 7" descr="vilagombadnmindenrendbevancd_3d.png">
            <a:extLst>
              <a:ext uri="{FF2B5EF4-FFF2-40B4-BE49-F238E27FC236}">
                <a16:creationId xmlns:a16="http://schemas.microsoft.com/office/drawing/2014/main" id="{E06A986B-EB33-4A6A-9FEB-86259776200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622" y="605832"/>
            <a:ext cx="2054638" cy="1494749"/>
          </a:xfrm>
          <a:prstGeom prst="rect">
            <a:avLst/>
          </a:prstGeom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78D2E679-DBD1-4386-A0A3-9109BA725B7A}"/>
              </a:ext>
            </a:extLst>
          </p:cNvPr>
          <p:cNvSpPr txBox="1"/>
          <p:nvPr/>
        </p:nvSpPr>
        <p:spPr>
          <a:xfrm>
            <a:off x="881952" y="3083932"/>
            <a:ext cx="2605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/>
              <a:t>POZITIVITY társasjáték</a:t>
            </a:r>
          </a:p>
        </p:txBody>
      </p:sp>
      <p:sp>
        <p:nvSpPr>
          <p:cNvPr id="31" name="Szövegdoboz 30">
            <a:extLst>
              <a:ext uri="{FF2B5EF4-FFF2-40B4-BE49-F238E27FC236}">
                <a16:creationId xmlns:a16="http://schemas.microsoft.com/office/drawing/2014/main" id="{0512BE44-2673-4DC1-A8F1-E7FEBA89884D}"/>
              </a:ext>
            </a:extLst>
          </p:cNvPr>
          <p:cNvSpPr txBox="1"/>
          <p:nvPr/>
        </p:nvSpPr>
        <p:spPr>
          <a:xfrm>
            <a:off x="7985723" y="6327415"/>
            <a:ext cx="3560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/>
              <a:t>Kézikönyvek és munkafüzetek</a:t>
            </a:r>
          </a:p>
        </p:txBody>
      </p:sp>
      <p:sp>
        <p:nvSpPr>
          <p:cNvPr id="32" name="Szövegdoboz 31">
            <a:extLst>
              <a:ext uri="{FF2B5EF4-FFF2-40B4-BE49-F238E27FC236}">
                <a16:creationId xmlns:a16="http://schemas.microsoft.com/office/drawing/2014/main" id="{9A9D398E-3CCC-4C8E-9653-498E1A2895CC}"/>
              </a:ext>
            </a:extLst>
          </p:cNvPr>
          <p:cNvSpPr txBox="1"/>
          <p:nvPr/>
        </p:nvSpPr>
        <p:spPr>
          <a:xfrm>
            <a:off x="4349385" y="5013130"/>
            <a:ext cx="2605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/>
              <a:t>Kártyacsomagok</a:t>
            </a:r>
          </a:p>
        </p:txBody>
      </p:sp>
      <p:sp>
        <p:nvSpPr>
          <p:cNvPr id="33" name="Szövegdoboz 32">
            <a:extLst>
              <a:ext uri="{FF2B5EF4-FFF2-40B4-BE49-F238E27FC236}">
                <a16:creationId xmlns:a16="http://schemas.microsoft.com/office/drawing/2014/main" id="{8BA7EE4A-6A9B-4099-9ED5-39E99991562C}"/>
              </a:ext>
            </a:extLst>
          </p:cNvPr>
          <p:cNvSpPr txBox="1"/>
          <p:nvPr/>
        </p:nvSpPr>
        <p:spPr>
          <a:xfrm>
            <a:off x="9043358" y="2124969"/>
            <a:ext cx="2605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/>
              <a:t>Bagdi Bella CD-k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CE43A12F-0ABD-40FC-82C3-5208C692C999}"/>
              </a:ext>
            </a:extLst>
          </p:cNvPr>
          <p:cNvSpPr txBox="1"/>
          <p:nvPr/>
        </p:nvSpPr>
        <p:spPr>
          <a:xfrm>
            <a:off x="5195725" y="426889"/>
            <a:ext cx="27329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/>
              <a:t>Szakmai segédanyagok</a:t>
            </a:r>
          </a:p>
        </p:txBody>
      </p:sp>
      <p:sp>
        <p:nvSpPr>
          <p:cNvPr id="34" name="Szövegdoboz 33">
            <a:extLst>
              <a:ext uri="{FF2B5EF4-FFF2-40B4-BE49-F238E27FC236}">
                <a16:creationId xmlns:a16="http://schemas.microsoft.com/office/drawing/2014/main" id="{0960295B-939F-43CE-B98B-E6F397C1421A}"/>
              </a:ext>
            </a:extLst>
          </p:cNvPr>
          <p:cNvSpPr txBox="1"/>
          <p:nvPr/>
        </p:nvSpPr>
        <p:spPr>
          <a:xfrm>
            <a:off x="618245" y="6346168"/>
            <a:ext cx="2605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/>
              <a:t>Bagdi Bella CD-k</a:t>
            </a:r>
          </a:p>
        </p:txBody>
      </p:sp>
    </p:spTree>
    <p:extLst>
      <p:ext uri="{BB962C8B-B14F-4D97-AF65-F5344CB8AC3E}">
        <p14:creationId xmlns:p14="http://schemas.microsoft.com/office/powerpoint/2010/main" val="39597565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3936900B-9A00-4513-A424-66F7C98938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670559"/>
            <a:ext cx="10905066" cy="351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4699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A képen beltéri, személy, padló, személyek látható&#10;&#10;Automatikusan generált leírás">
            <a:extLst>
              <a:ext uri="{FF2B5EF4-FFF2-40B4-BE49-F238E27FC236}">
                <a16:creationId xmlns:a16="http://schemas.microsoft.com/office/drawing/2014/main" id="{FE7BF18D-86AC-4B2E-9828-6F013168DD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4FC4BCB6-FFAE-45CB-9F41-F890A6047B67}"/>
              </a:ext>
            </a:extLst>
          </p:cNvPr>
          <p:cNvSpPr/>
          <p:nvPr/>
        </p:nvSpPr>
        <p:spPr>
          <a:xfrm>
            <a:off x="3616657" y="750628"/>
            <a:ext cx="4967785" cy="1705971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>
                <a:solidFill>
                  <a:srgbClr val="FF0000"/>
                </a:solidFill>
              </a:rPr>
              <a:t>1 500 </a:t>
            </a:r>
          </a:p>
          <a:p>
            <a:pPr algn="ctr"/>
            <a:r>
              <a:rPr lang="hu-HU" sz="3200" dirty="0">
                <a:solidFill>
                  <a:srgbClr val="FF0000"/>
                </a:solidFill>
              </a:rPr>
              <a:t>Boldog Óvoda és Iskola</a:t>
            </a:r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D433FC06-59D5-424E-80B8-7A0963E7AE2E}"/>
              </a:ext>
            </a:extLst>
          </p:cNvPr>
          <p:cNvSpPr/>
          <p:nvPr/>
        </p:nvSpPr>
        <p:spPr>
          <a:xfrm>
            <a:off x="568657" y="1364778"/>
            <a:ext cx="2479343" cy="109182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>
                <a:solidFill>
                  <a:srgbClr val="FF0000"/>
                </a:solidFill>
              </a:rPr>
              <a:t>100 000+ gyermek</a:t>
            </a:r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3F00472F-B72C-495F-A28B-271902E3881A}"/>
              </a:ext>
            </a:extLst>
          </p:cNvPr>
          <p:cNvSpPr/>
          <p:nvPr/>
        </p:nvSpPr>
        <p:spPr>
          <a:xfrm>
            <a:off x="9153099" y="1364777"/>
            <a:ext cx="2283727" cy="109182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>
                <a:solidFill>
                  <a:srgbClr val="FF0000"/>
                </a:solidFill>
              </a:rPr>
              <a:t>7 000+ pedagógus</a:t>
            </a:r>
          </a:p>
        </p:txBody>
      </p:sp>
    </p:spTree>
    <p:extLst>
      <p:ext uri="{BB962C8B-B14F-4D97-AF65-F5344CB8AC3E}">
        <p14:creationId xmlns:p14="http://schemas.microsoft.com/office/powerpoint/2010/main" val="34470663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beköltözött a szeretet.jpg">
            <a:extLst>
              <a:ext uri="{FF2B5EF4-FFF2-40B4-BE49-F238E27FC236}">
                <a16:creationId xmlns:a16="http://schemas.microsoft.com/office/drawing/2014/main" id="{CD694A10-4EB6-495E-8F4C-74664C914CC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7034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Kép 3" descr="A képen beltéri, szoba, asztal, gyermek látható&#10;&#10;Automatikusan generált leírás">
            <a:extLst>
              <a:ext uri="{FF2B5EF4-FFF2-40B4-BE49-F238E27FC236}">
                <a16:creationId xmlns:a16="http://schemas.microsoft.com/office/drawing/2014/main" id="{02FBC788-9A23-406F-9B34-C44744DE6F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98" b="6402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7FC5A79B-C1A7-4380-A84F-0BDD56D11CA9}"/>
              </a:ext>
            </a:extLst>
          </p:cNvPr>
          <p:cNvSpPr txBox="1"/>
          <p:nvPr/>
        </p:nvSpPr>
        <p:spPr>
          <a:xfrm>
            <a:off x="1524000" y="1122362"/>
            <a:ext cx="9144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Fogadj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örökbe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egy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Boldog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Óvodát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vagy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Iskolát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  <p:sp>
        <p:nvSpPr>
          <p:cNvPr id="37" name="Szövegdoboz 36">
            <a:extLst>
              <a:ext uri="{FF2B5EF4-FFF2-40B4-BE49-F238E27FC236}">
                <a16:creationId xmlns:a16="http://schemas.microsoft.com/office/drawing/2014/main" id="{DF90AF93-AE63-44DE-AAA0-CC457F27EA2E}"/>
              </a:ext>
            </a:extLst>
          </p:cNvPr>
          <p:cNvSpPr txBox="1"/>
          <p:nvPr/>
        </p:nvSpPr>
        <p:spPr>
          <a:xfrm>
            <a:off x="1524000" y="3258545"/>
            <a:ext cx="9144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www.boldogiskola.hu/cegeknek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54330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58D44E42-C462-4105-BC86-FE75B4E3C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024154" cy="685800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4241" y="2249655"/>
            <a:ext cx="4105275" cy="892897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835466" y="3938049"/>
            <a:ext cx="5006336" cy="31816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hu-HU" sz="2400" cap="all" dirty="0"/>
              <a:t>Boldogságóra program</a:t>
            </a:r>
            <a:endParaRPr lang="en-US" sz="2400" cap="all" dirty="0"/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cap="all" dirty="0"/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cap="all" dirty="0"/>
              <a:t>info@boldogsagora.hu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cap="all" dirty="0"/>
              <a:t>www.boldogsagora.hu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224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A BOLDOGSÁGÓRA PROGRAM 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Kép 4">
            <a:extLst>
              <a:ext uri="{FF2B5EF4-FFF2-40B4-BE49-F238E27FC236}">
                <a16:creationId xmlns:a16="http://schemas.microsoft.com/office/drawing/2014/main" id="{FD398470-2292-4DB3-A477-4A63185724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3" r="25116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9" name="Tartalom helye 7">
            <a:extLst>
              <a:ext uri="{FF2B5EF4-FFF2-40B4-BE49-F238E27FC236}">
                <a16:creationId xmlns:a16="http://schemas.microsoft.com/office/drawing/2014/main" id="{EE222E9E-41FA-4CA5-93B9-B53A7CE930A4}"/>
              </a:ext>
            </a:extLst>
          </p:cNvPr>
          <p:cNvSpPr txBox="1">
            <a:spLocks/>
          </p:cNvSpPr>
          <p:nvPr/>
        </p:nvSpPr>
        <p:spPr>
          <a:xfrm>
            <a:off x="624577" y="2575042"/>
            <a:ext cx="525427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teljes jól-lét elérését elősegítő gyakorlati és elméleti tudást, saját élményre alapozva átadó életkor-specifikus program. (Prof. Dr. Oláh Attila)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433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1">
            <a:extLst>
              <a:ext uri="{FF2B5EF4-FFF2-40B4-BE49-F238E27FC236}">
                <a16:creationId xmlns:a16="http://schemas.microsoft.com/office/drawing/2014/main" id="{116AB800-5218-4D78-A6C4-A61E921F2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cap="all" dirty="0"/>
              <a:t>A program </a:t>
            </a:r>
            <a:r>
              <a:rPr lang="en-US" cap="all" dirty="0" err="1"/>
              <a:t>tematikája</a:t>
            </a:r>
            <a:endParaRPr lang="en-US" cap="all" dirty="0"/>
          </a:p>
        </p:txBody>
      </p:sp>
      <p:pic>
        <p:nvPicPr>
          <p:cNvPr id="12" name="Kép helye 19">
            <a:extLst>
              <a:ext uri="{FF2B5EF4-FFF2-40B4-BE49-F238E27FC236}">
                <a16:creationId xmlns:a16="http://schemas.microsoft.com/office/drawing/2014/main" id="{19BA53D9-98B6-4AC2-9E63-D9CCE46836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CB82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artalom helye 2">
            <a:extLst>
              <a:ext uri="{FF2B5EF4-FFF2-40B4-BE49-F238E27FC236}">
                <a16:creationId xmlns:a16="http://schemas.microsoft.com/office/drawing/2014/main" id="{5DACA6BE-5248-4A54-B92E-271778B79D23}"/>
              </a:ext>
            </a:extLst>
          </p:cNvPr>
          <p:cNvSpPr txBox="1">
            <a:spLocks/>
          </p:cNvSpPr>
          <p:nvPr/>
        </p:nvSpPr>
        <p:spPr>
          <a:xfrm>
            <a:off x="4965431" y="2438400"/>
            <a:ext cx="6586489" cy="37854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A </a:t>
            </a:r>
            <a:r>
              <a:rPr lang="en-US" sz="2400" dirty="0" err="1"/>
              <a:t>hála</a:t>
            </a:r>
            <a:r>
              <a:rPr lang="en-US" sz="2400" dirty="0"/>
              <a:t> </a:t>
            </a:r>
            <a:r>
              <a:rPr lang="en-US" sz="2400" dirty="0" err="1"/>
              <a:t>gyakorlása</a:t>
            </a:r>
            <a:endParaRPr lang="en-US" sz="2400" dirty="0"/>
          </a:p>
          <a:p>
            <a:pPr marL="742950"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Az </a:t>
            </a:r>
            <a:r>
              <a:rPr lang="en-US" sz="2400" dirty="0" err="1"/>
              <a:t>optimizmus</a:t>
            </a:r>
            <a:r>
              <a:rPr lang="en-US" sz="2400" dirty="0"/>
              <a:t> </a:t>
            </a:r>
            <a:r>
              <a:rPr lang="en-US" sz="2400" dirty="0" err="1"/>
              <a:t>gyakorlása</a:t>
            </a:r>
            <a:endParaRPr lang="en-US" sz="2400" dirty="0"/>
          </a:p>
          <a:p>
            <a:pPr marL="742950"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A </a:t>
            </a:r>
            <a:r>
              <a:rPr lang="en-US" sz="2400" dirty="0" err="1"/>
              <a:t>társas</a:t>
            </a:r>
            <a:r>
              <a:rPr lang="en-US" sz="2400" dirty="0"/>
              <a:t> </a:t>
            </a:r>
            <a:r>
              <a:rPr lang="en-US" sz="2400" dirty="0" err="1"/>
              <a:t>kapcsolatok</a:t>
            </a:r>
            <a:r>
              <a:rPr lang="en-US" sz="2400" dirty="0"/>
              <a:t> </a:t>
            </a:r>
            <a:r>
              <a:rPr lang="en-US" sz="2400" dirty="0" err="1"/>
              <a:t>ápolása</a:t>
            </a:r>
            <a:endParaRPr lang="en-US" sz="2400" dirty="0"/>
          </a:p>
          <a:p>
            <a:pPr marL="742950"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A </a:t>
            </a:r>
            <a:r>
              <a:rPr lang="en-US" sz="2400" dirty="0" err="1"/>
              <a:t>jó</a:t>
            </a:r>
            <a:r>
              <a:rPr lang="en-US" sz="2400" dirty="0"/>
              <a:t> </a:t>
            </a:r>
            <a:r>
              <a:rPr lang="en-US" sz="2400" dirty="0" err="1"/>
              <a:t>cselekedetek</a:t>
            </a:r>
            <a:r>
              <a:rPr lang="en-US" sz="2400" dirty="0"/>
              <a:t> </a:t>
            </a:r>
            <a:r>
              <a:rPr lang="en-US" sz="2400" dirty="0" err="1"/>
              <a:t>gyakorlása</a:t>
            </a:r>
            <a:endParaRPr lang="en-US" sz="2400" dirty="0"/>
          </a:p>
          <a:p>
            <a:pPr marL="742950">
              <a:spcBef>
                <a:spcPts val="0"/>
              </a:spcBef>
              <a:spcAft>
                <a:spcPts val="600"/>
              </a:spcAft>
            </a:pPr>
            <a:r>
              <a:rPr lang="hu-HU" sz="2400" dirty="0"/>
              <a:t>A c</a:t>
            </a:r>
            <a:r>
              <a:rPr lang="en-US" sz="2400" dirty="0" err="1"/>
              <a:t>élok</a:t>
            </a:r>
            <a:r>
              <a:rPr lang="en-US" sz="2400" dirty="0"/>
              <a:t> </a:t>
            </a:r>
            <a:r>
              <a:rPr lang="en-US" sz="2400" dirty="0" err="1"/>
              <a:t>kitűzése</a:t>
            </a:r>
            <a:r>
              <a:rPr lang="en-US" sz="2400" dirty="0"/>
              <a:t> </a:t>
            </a:r>
            <a:r>
              <a:rPr lang="en-US" sz="2400" dirty="0" err="1"/>
              <a:t>és</a:t>
            </a:r>
            <a:r>
              <a:rPr lang="en-US" sz="2400" dirty="0"/>
              <a:t> </a:t>
            </a:r>
            <a:r>
              <a:rPr lang="en-US" sz="2400" dirty="0" err="1"/>
              <a:t>elérése</a:t>
            </a:r>
            <a:endParaRPr lang="en-US" sz="2400" dirty="0"/>
          </a:p>
          <a:p>
            <a:pPr marL="742950"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A </a:t>
            </a:r>
            <a:r>
              <a:rPr lang="en-US" sz="2400" dirty="0" err="1"/>
              <a:t>megküzdés</a:t>
            </a:r>
            <a:r>
              <a:rPr lang="en-US" sz="2400" dirty="0"/>
              <a:t> </a:t>
            </a:r>
            <a:r>
              <a:rPr lang="en-US" sz="2400" dirty="0" err="1"/>
              <a:t>gyakorlása</a:t>
            </a:r>
            <a:endParaRPr lang="en-US" sz="2400" dirty="0"/>
          </a:p>
          <a:p>
            <a:pPr marL="742950"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Az </a:t>
            </a:r>
            <a:r>
              <a:rPr lang="en-US" sz="2400" dirty="0" err="1"/>
              <a:t>apró</a:t>
            </a:r>
            <a:r>
              <a:rPr lang="en-US" sz="2400" dirty="0"/>
              <a:t> </a:t>
            </a:r>
            <a:r>
              <a:rPr lang="en-US" sz="2400" dirty="0" err="1"/>
              <a:t>örömök</a:t>
            </a:r>
            <a:r>
              <a:rPr lang="en-US" sz="2400" dirty="0"/>
              <a:t> </a:t>
            </a:r>
            <a:r>
              <a:rPr lang="en-US" sz="2400" dirty="0" err="1"/>
              <a:t>élvezete</a:t>
            </a:r>
            <a:endParaRPr lang="en-US" sz="2400" dirty="0"/>
          </a:p>
          <a:p>
            <a:pPr marL="742950"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A </a:t>
            </a:r>
            <a:r>
              <a:rPr lang="en-US" sz="2400" dirty="0" err="1"/>
              <a:t>megbocsátás</a:t>
            </a:r>
            <a:r>
              <a:rPr lang="en-US" sz="2400" dirty="0"/>
              <a:t> </a:t>
            </a:r>
            <a:r>
              <a:rPr lang="en-US" sz="2400" dirty="0" err="1"/>
              <a:t>gyakorlása</a:t>
            </a:r>
            <a:endParaRPr lang="en-US" sz="2400" dirty="0"/>
          </a:p>
          <a:p>
            <a:pPr marL="742950"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A </a:t>
            </a:r>
            <a:r>
              <a:rPr lang="en-US" sz="2400" dirty="0" err="1"/>
              <a:t>testmozgás</a:t>
            </a:r>
            <a:r>
              <a:rPr lang="en-US" sz="2400" dirty="0"/>
              <a:t> </a:t>
            </a:r>
            <a:r>
              <a:rPr lang="en-US" sz="2400" dirty="0" err="1"/>
              <a:t>gyakorlása</a:t>
            </a:r>
            <a:endParaRPr lang="en-US" sz="2400" dirty="0"/>
          </a:p>
          <a:p>
            <a:pPr marL="742950">
              <a:spcBef>
                <a:spcPts val="0"/>
              </a:spcBef>
              <a:spcAft>
                <a:spcPts val="600"/>
              </a:spcAft>
            </a:pPr>
            <a:r>
              <a:rPr lang="en-US" sz="2400" dirty="0" err="1"/>
              <a:t>Fenntartható</a:t>
            </a:r>
            <a:r>
              <a:rPr lang="en-US" sz="2400" dirty="0"/>
              <a:t> </a:t>
            </a:r>
            <a:r>
              <a:rPr lang="en-US" sz="2400" dirty="0" err="1"/>
              <a:t>boldogság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64969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A képen szöveg, újság látható&#10;&#10;Automatikusan generált leírás">
            <a:extLst>
              <a:ext uri="{FF2B5EF4-FFF2-40B4-BE49-F238E27FC236}">
                <a16:creationId xmlns:a16="http://schemas.microsoft.com/office/drawing/2014/main" id="{CB330C4B-7AAC-4105-99E1-CA7290B7BF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7" y="839047"/>
            <a:ext cx="10905066" cy="5179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9876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1E6E0B8-5DAE-4C58-BFE0-9A1879D33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182" y="129894"/>
            <a:ext cx="10515600" cy="1325563"/>
          </a:xfrm>
        </p:spPr>
        <p:txBody>
          <a:bodyPr/>
          <a:lstStyle/>
          <a:p>
            <a:r>
              <a:rPr lang="hu-HU" dirty="0">
                <a:latin typeface="+mn-lt"/>
              </a:rPr>
              <a:t>Boldogságóra - óravázlat</a:t>
            </a:r>
          </a:p>
        </p:txBody>
      </p:sp>
      <p:grpSp>
        <p:nvGrpSpPr>
          <p:cNvPr id="16" name="Csoportba foglalás 15">
            <a:extLst>
              <a:ext uri="{FF2B5EF4-FFF2-40B4-BE49-F238E27FC236}">
                <a16:creationId xmlns:a16="http://schemas.microsoft.com/office/drawing/2014/main" id="{D09B8E40-BAF0-4B2A-BA66-12D8B5BA6EA4}"/>
              </a:ext>
            </a:extLst>
          </p:cNvPr>
          <p:cNvGrpSpPr/>
          <p:nvPr/>
        </p:nvGrpSpPr>
        <p:grpSpPr>
          <a:xfrm>
            <a:off x="838200" y="1657623"/>
            <a:ext cx="4460310" cy="720000"/>
            <a:chOff x="838200" y="1657623"/>
            <a:chExt cx="4460310" cy="720000"/>
          </a:xfrm>
        </p:grpSpPr>
        <p:pic>
          <p:nvPicPr>
            <p:cNvPr id="5" name="Kép 4">
              <a:extLst>
                <a:ext uri="{FF2B5EF4-FFF2-40B4-BE49-F238E27FC236}">
                  <a16:creationId xmlns:a16="http://schemas.microsoft.com/office/drawing/2014/main" id="{8CEA07C6-1C53-4323-A77B-CBE6349B7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8200" y="1657623"/>
              <a:ext cx="734164" cy="720000"/>
            </a:xfrm>
            <a:prstGeom prst="rect">
              <a:avLst/>
            </a:prstGeom>
          </p:spPr>
        </p:pic>
        <p:sp>
          <p:nvSpPr>
            <p:cNvPr id="9" name="Szövegdoboz 8">
              <a:extLst>
                <a:ext uri="{FF2B5EF4-FFF2-40B4-BE49-F238E27FC236}">
                  <a16:creationId xmlns:a16="http://schemas.microsoft.com/office/drawing/2014/main" id="{F47689BD-1F5B-4000-AF6A-1F72DCFD37BB}"/>
                </a:ext>
              </a:extLst>
            </p:cNvPr>
            <p:cNvSpPr txBox="1"/>
            <p:nvPr/>
          </p:nvSpPr>
          <p:spPr>
            <a:xfrm>
              <a:off x="1816274" y="1753318"/>
              <a:ext cx="34822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Relaxációs gyakorlat</a:t>
              </a:r>
            </a:p>
          </p:txBody>
        </p:sp>
      </p:grpSp>
      <p:grpSp>
        <p:nvGrpSpPr>
          <p:cNvPr id="17" name="Csoportba foglalás 16">
            <a:extLst>
              <a:ext uri="{FF2B5EF4-FFF2-40B4-BE49-F238E27FC236}">
                <a16:creationId xmlns:a16="http://schemas.microsoft.com/office/drawing/2014/main" id="{80924480-1421-457F-B3DB-FBA18AA98D80}"/>
              </a:ext>
            </a:extLst>
          </p:cNvPr>
          <p:cNvGrpSpPr/>
          <p:nvPr/>
        </p:nvGrpSpPr>
        <p:grpSpPr>
          <a:xfrm>
            <a:off x="802182" y="2546069"/>
            <a:ext cx="6477000" cy="720000"/>
            <a:chOff x="838200" y="2421433"/>
            <a:chExt cx="6477000" cy="720000"/>
          </a:xfrm>
        </p:grpSpPr>
        <p:pic>
          <p:nvPicPr>
            <p:cNvPr id="6" name="Kép 5">
              <a:extLst>
                <a:ext uri="{FF2B5EF4-FFF2-40B4-BE49-F238E27FC236}">
                  <a16:creationId xmlns:a16="http://schemas.microsoft.com/office/drawing/2014/main" id="{9BF7F3F4-7D3B-4559-9879-EC584E2F8F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8200" y="2421433"/>
              <a:ext cx="743841" cy="720000"/>
            </a:xfrm>
            <a:prstGeom prst="rect">
              <a:avLst/>
            </a:prstGeom>
          </p:spPr>
        </p:pic>
        <p:sp>
          <p:nvSpPr>
            <p:cNvPr id="10" name="Szövegdoboz 9">
              <a:extLst>
                <a:ext uri="{FF2B5EF4-FFF2-40B4-BE49-F238E27FC236}">
                  <a16:creationId xmlns:a16="http://schemas.microsoft.com/office/drawing/2014/main" id="{4EF41900-623F-4D54-B711-DB98F33F498E}"/>
                </a:ext>
              </a:extLst>
            </p:cNvPr>
            <p:cNvSpPr txBox="1"/>
            <p:nvPr/>
          </p:nvSpPr>
          <p:spPr>
            <a:xfrm>
              <a:off x="1816274" y="2519823"/>
              <a:ext cx="54989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Bevezető beszélgetés a témakörről</a:t>
              </a:r>
            </a:p>
          </p:txBody>
        </p:sp>
      </p:grpSp>
      <p:grpSp>
        <p:nvGrpSpPr>
          <p:cNvPr id="18" name="Csoportba foglalás 17">
            <a:extLst>
              <a:ext uri="{FF2B5EF4-FFF2-40B4-BE49-F238E27FC236}">
                <a16:creationId xmlns:a16="http://schemas.microsoft.com/office/drawing/2014/main" id="{6299AB71-908F-4F2C-B108-C1577AAA6AD8}"/>
              </a:ext>
            </a:extLst>
          </p:cNvPr>
          <p:cNvGrpSpPr/>
          <p:nvPr/>
        </p:nvGrpSpPr>
        <p:grpSpPr>
          <a:xfrm>
            <a:off x="802182" y="4496640"/>
            <a:ext cx="4482241" cy="720000"/>
            <a:chOff x="816269" y="3213826"/>
            <a:chExt cx="4482241" cy="720000"/>
          </a:xfrm>
        </p:grpSpPr>
        <p:pic>
          <p:nvPicPr>
            <p:cNvPr id="7" name="Kép 6">
              <a:extLst>
                <a:ext uri="{FF2B5EF4-FFF2-40B4-BE49-F238E27FC236}">
                  <a16:creationId xmlns:a16="http://schemas.microsoft.com/office/drawing/2014/main" id="{C13332BA-359B-48D7-B598-4CFFB1B02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6269" y="3213826"/>
              <a:ext cx="746847" cy="720000"/>
            </a:xfrm>
            <a:prstGeom prst="rect">
              <a:avLst/>
            </a:prstGeom>
          </p:spPr>
        </p:pic>
        <p:sp>
          <p:nvSpPr>
            <p:cNvPr id="11" name="Szövegdoboz 10">
              <a:extLst>
                <a:ext uri="{FF2B5EF4-FFF2-40B4-BE49-F238E27FC236}">
                  <a16:creationId xmlns:a16="http://schemas.microsoft.com/office/drawing/2014/main" id="{7DC815A2-3002-4A5B-B1DD-52A812FED697}"/>
                </a:ext>
              </a:extLst>
            </p:cNvPr>
            <p:cNvSpPr txBox="1"/>
            <p:nvPr/>
          </p:nvSpPr>
          <p:spPr>
            <a:xfrm>
              <a:off x="1816274" y="3326910"/>
              <a:ext cx="34822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Játékos gyakorlatok</a:t>
              </a:r>
            </a:p>
          </p:txBody>
        </p:sp>
      </p:grpSp>
      <p:grpSp>
        <p:nvGrpSpPr>
          <p:cNvPr id="19" name="Csoportba foglalás 18">
            <a:extLst>
              <a:ext uri="{FF2B5EF4-FFF2-40B4-BE49-F238E27FC236}">
                <a16:creationId xmlns:a16="http://schemas.microsoft.com/office/drawing/2014/main" id="{EAAA1768-F417-4917-A86A-96590B8FA39E}"/>
              </a:ext>
            </a:extLst>
          </p:cNvPr>
          <p:cNvGrpSpPr/>
          <p:nvPr/>
        </p:nvGrpSpPr>
        <p:grpSpPr>
          <a:xfrm>
            <a:off x="838200" y="3493212"/>
            <a:ext cx="4471276" cy="720000"/>
            <a:chOff x="827234" y="4006219"/>
            <a:chExt cx="4471276" cy="720000"/>
          </a:xfrm>
        </p:grpSpPr>
        <p:pic>
          <p:nvPicPr>
            <p:cNvPr id="4" name="Kép 3">
              <a:extLst>
                <a:ext uri="{FF2B5EF4-FFF2-40B4-BE49-F238E27FC236}">
                  <a16:creationId xmlns:a16="http://schemas.microsoft.com/office/drawing/2014/main" id="{7C19EB65-F530-44F9-BE88-6296EA83A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7234" y="4006219"/>
              <a:ext cx="724915" cy="720000"/>
            </a:xfrm>
            <a:prstGeom prst="rect">
              <a:avLst/>
            </a:prstGeom>
          </p:spPr>
        </p:pic>
        <p:sp>
          <p:nvSpPr>
            <p:cNvPr id="12" name="Szövegdoboz 11">
              <a:extLst>
                <a:ext uri="{FF2B5EF4-FFF2-40B4-BE49-F238E27FC236}">
                  <a16:creationId xmlns:a16="http://schemas.microsoft.com/office/drawing/2014/main" id="{76D967FA-7B99-45E3-A553-AE9847A4EA77}"/>
                </a:ext>
              </a:extLst>
            </p:cNvPr>
            <p:cNvSpPr txBox="1"/>
            <p:nvPr/>
          </p:nvSpPr>
          <p:spPr>
            <a:xfrm>
              <a:off x="1816274" y="4104609"/>
              <a:ext cx="34822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Mesék, történetek</a:t>
              </a:r>
            </a:p>
          </p:txBody>
        </p:sp>
      </p:grpSp>
      <p:grpSp>
        <p:nvGrpSpPr>
          <p:cNvPr id="20" name="Csoportba foglalás 19">
            <a:extLst>
              <a:ext uri="{FF2B5EF4-FFF2-40B4-BE49-F238E27FC236}">
                <a16:creationId xmlns:a16="http://schemas.microsoft.com/office/drawing/2014/main" id="{517AC91B-8090-4226-86E7-DED2357A45DD}"/>
              </a:ext>
            </a:extLst>
          </p:cNvPr>
          <p:cNvGrpSpPr/>
          <p:nvPr/>
        </p:nvGrpSpPr>
        <p:grpSpPr>
          <a:xfrm>
            <a:off x="816269" y="5500068"/>
            <a:ext cx="4482241" cy="720000"/>
            <a:chOff x="816269" y="4798612"/>
            <a:chExt cx="4482241" cy="720000"/>
          </a:xfrm>
        </p:grpSpPr>
        <p:pic>
          <p:nvPicPr>
            <p:cNvPr id="8" name="Kép 7">
              <a:extLst>
                <a:ext uri="{FF2B5EF4-FFF2-40B4-BE49-F238E27FC236}">
                  <a16:creationId xmlns:a16="http://schemas.microsoft.com/office/drawing/2014/main" id="{C2E7F324-1947-437A-8DE8-C5A9C4CB5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6269" y="4798612"/>
              <a:ext cx="734448" cy="720000"/>
            </a:xfrm>
            <a:prstGeom prst="rect">
              <a:avLst/>
            </a:prstGeom>
          </p:spPr>
        </p:pic>
        <p:sp>
          <p:nvSpPr>
            <p:cNvPr id="13" name="Szövegdoboz 12">
              <a:extLst>
                <a:ext uri="{FF2B5EF4-FFF2-40B4-BE49-F238E27FC236}">
                  <a16:creationId xmlns:a16="http://schemas.microsoft.com/office/drawing/2014/main" id="{5E95FACE-B6BB-47EC-960D-F20168B2AAB1}"/>
                </a:ext>
              </a:extLst>
            </p:cNvPr>
            <p:cNvSpPr txBox="1"/>
            <p:nvPr/>
          </p:nvSpPr>
          <p:spPr>
            <a:xfrm>
              <a:off x="1816274" y="4905702"/>
              <a:ext cx="34822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Gyerekdalok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49365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66466" y="996128"/>
            <a:ext cx="5314543" cy="337592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hu-HU" dirty="0"/>
              <a:t>„Boldogságot hozó cselekedetek boldog embereket teremtenek. Boldog emberek pedig boldog családokat, boldog közösségeket és boldog társadalmat hozhatnak létre.”</a:t>
            </a:r>
            <a:br>
              <a:rPr lang="hu-HU" dirty="0"/>
            </a:br>
            <a:endParaRPr lang="hu-HU" dirty="0"/>
          </a:p>
          <a:p>
            <a:pPr marL="0" indent="0">
              <a:buNone/>
            </a:pPr>
            <a:r>
              <a:rPr lang="hu-HU" dirty="0"/>
              <a:t>Bagdi Bella</a:t>
            </a:r>
          </a:p>
          <a:p>
            <a:pPr marL="0" indent="0">
              <a:buNone/>
            </a:pPr>
            <a:endParaRPr lang="hu-HU" sz="1800" dirty="0"/>
          </a:p>
        </p:txBody>
      </p:sp>
      <p:sp>
        <p:nvSpPr>
          <p:cNvPr id="23" name="Freeform: Shape 20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58FA467A-7151-44F9-A195-BF468A808A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" r="33377" b="-1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353973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2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ím 1">
            <a:extLst>
              <a:ext uri="{FF2B5EF4-FFF2-40B4-BE49-F238E27FC236}">
                <a16:creationId xmlns:a16="http://schemas.microsoft.com/office/drawing/2014/main" id="{D42A2BF0-559F-4192-99D4-8571D0661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000" kern="1200" cap="all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Legfontosabb</a:t>
            </a:r>
            <a:r>
              <a:rPr lang="en-US" sz="5000" kern="1200" cap="all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000" kern="1200" cap="all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szakmai</a:t>
            </a:r>
            <a:r>
              <a:rPr lang="en-US" sz="5000" kern="1200" cap="all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000" kern="1200" cap="all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kapcsolat</a:t>
            </a:r>
            <a:r>
              <a:rPr lang="hu-HU" sz="5000" kern="1200" cap="all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ok</a:t>
            </a:r>
            <a:endParaRPr lang="en-US" sz="5000" kern="1200" cap="all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6BD875BF-2B13-407B-B98D-3A8EC3A90A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35" y="307731"/>
            <a:ext cx="10952430" cy="3997637"/>
          </a:xfrm>
          <a:prstGeom prst="rect">
            <a:avLst/>
          </a:prstGeom>
        </p:spPr>
      </p:pic>
      <p:cxnSp>
        <p:nvCxnSpPr>
          <p:cNvPr id="20" name="Straight Connector 14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96130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E53B73-DC89-4D7E-BEDF-ACACF431F35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1700" y="0"/>
            <a:ext cx="12192000" cy="6858000"/>
          </a:xfrm>
          <a:prstGeom prst="rect">
            <a:avLst/>
          </a:prstGeom>
        </p:spPr>
      </p:pic>
      <p:sp>
        <p:nvSpPr>
          <p:cNvPr id="6" name="Cím 1">
            <a:extLst>
              <a:ext uri="{FF2B5EF4-FFF2-40B4-BE49-F238E27FC236}">
                <a16:creationId xmlns:a16="http://schemas.microsoft.com/office/drawing/2014/main" id="{68ED371E-7B7E-46B6-A426-6F19BE268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131" y="-74570"/>
            <a:ext cx="10515600" cy="1325563"/>
          </a:xfrm>
        </p:spPr>
        <p:txBody>
          <a:bodyPr>
            <a:normAutofit/>
          </a:bodyPr>
          <a:lstStyle/>
          <a:p>
            <a:r>
              <a:rPr lang="hu-HU" cap="all" dirty="0">
                <a:solidFill>
                  <a:srgbClr val="E32831"/>
                </a:solidFill>
                <a:latin typeface="Gill Sans MT Condensed" panose="020B0506020104020203" pitchFamily="34" charset="-18"/>
                <a:ea typeface="+mn-ea"/>
                <a:cs typeface="+mn-cs"/>
              </a:rPr>
              <a:t>Hogyan működik?</a:t>
            </a:r>
          </a:p>
        </p:txBody>
      </p:sp>
      <p:grpSp>
        <p:nvGrpSpPr>
          <p:cNvPr id="26" name="Csoportba foglalás 25">
            <a:extLst>
              <a:ext uri="{FF2B5EF4-FFF2-40B4-BE49-F238E27FC236}">
                <a16:creationId xmlns:a16="http://schemas.microsoft.com/office/drawing/2014/main" id="{83B0FC09-C9DD-4E7A-9C79-DDD7A28F953C}"/>
              </a:ext>
            </a:extLst>
          </p:cNvPr>
          <p:cNvGrpSpPr/>
          <p:nvPr/>
        </p:nvGrpSpPr>
        <p:grpSpPr>
          <a:xfrm>
            <a:off x="374916" y="1009362"/>
            <a:ext cx="2371155" cy="2742423"/>
            <a:chOff x="445409" y="2277594"/>
            <a:chExt cx="2371155" cy="2742423"/>
          </a:xfrm>
        </p:grpSpPr>
        <p:pic>
          <p:nvPicPr>
            <p:cNvPr id="8" name="Kép 7">
              <a:extLst>
                <a:ext uri="{FF2B5EF4-FFF2-40B4-BE49-F238E27FC236}">
                  <a16:creationId xmlns:a16="http://schemas.microsoft.com/office/drawing/2014/main" id="{4ED911D9-BEE5-40F0-BD71-A1B6B8BA4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409" y="2277594"/>
              <a:ext cx="2371155" cy="2141299"/>
            </a:xfrm>
            <a:prstGeom prst="rect">
              <a:avLst/>
            </a:prstGeom>
          </p:spPr>
        </p:pic>
        <p:sp>
          <p:nvSpPr>
            <p:cNvPr id="19" name="Szövegdoboz 18">
              <a:extLst>
                <a:ext uri="{FF2B5EF4-FFF2-40B4-BE49-F238E27FC236}">
                  <a16:creationId xmlns:a16="http://schemas.microsoft.com/office/drawing/2014/main" id="{B69E722E-AB01-4FE1-A574-9C26152BB7C7}"/>
                </a:ext>
              </a:extLst>
            </p:cNvPr>
            <p:cNvSpPr txBox="1"/>
            <p:nvPr/>
          </p:nvSpPr>
          <p:spPr>
            <a:xfrm>
              <a:off x="838200" y="4558352"/>
              <a:ext cx="15365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200" b="1" dirty="0">
                  <a:solidFill>
                    <a:srgbClr val="C00000"/>
                  </a:solidFill>
                </a:rPr>
                <a:t>Boldog Óvoda vagy Iskola cím elnyerése</a:t>
              </a:r>
            </a:p>
          </p:txBody>
        </p:sp>
      </p:grpSp>
      <p:grpSp>
        <p:nvGrpSpPr>
          <p:cNvPr id="27" name="Csoportba foglalás 26">
            <a:extLst>
              <a:ext uri="{FF2B5EF4-FFF2-40B4-BE49-F238E27FC236}">
                <a16:creationId xmlns:a16="http://schemas.microsoft.com/office/drawing/2014/main" id="{87429C25-B2AD-4605-A392-88C695822E8B}"/>
              </a:ext>
            </a:extLst>
          </p:cNvPr>
          <p:cNvGrpSpPr/>
          <p:nvPr/>
        </p:nvGrpSpPr>
        <p:grpSpPr>
          <a:xfrm>
            <a:off x="4904374" y="1009362"/>
            <a:ext cx="2383252" cy="2546729"/>
            <a:chOff x="2703102" y="2242455"/>
            <a:chExt cx="2383252" cy="2546729"/>
          </a:xfrm>
        </p:grpSpPr>
        <p:pic>
          <p:nvPicPr>
            <p:cNvPr id="10" name="Kép 9">
              <a:extLst>
                <a:ext uri="{FF2B5EF4-FFF2-40B4-BE49-F238E27FC236}">
                  <a16:creationId xmlns:a16="http://schemas.microsoft.com/office/drawing/2014/main" id="{947CA2C3-664B-489C-8376-AD2DB982A7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3102" y="2242455"/>
              <a:ext cx="2383252" cy="2117102"/>
            </a:xfrm>
            <a:prstGeom prst="rect">
              <a:avLst/>
            </a:prstGeom>
          </p:spPr>
        </p:pic>
        <p:sp>
          <p:nvSpPr>
            <p:cNvPr id="20" name="Szövegdoboz 19">
              <a:extLst>
                <a:ext uri="{FF2B5EF4-FFF2-40B4-BE49-F238E27FC236}">
                  <a16:creationId xmlns:a16="http://schemas.microsoft.com/office/drawing/2014/main" id="{6CF402FB-63D9-4882-B5CB-F1C9AF3BFBE6}"/>
                </a:ext>
              </a:extLst>
            </p:cNvPr>
            <p:cNvSpPr txBox="1"/>
            <p:nvPr/>
          </p:nvSpPr>
          <p:spPr>
            <a:xfrm>
              <a:off x="3126473" y="4512185"/>
              <a:ext cx="15365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200" b="1" dirty="0">
                  <a:solidFill>
                    <a:srgbClr val="C00000"/>
                  </a:solidFill>
                </a:rPr>
                <a:t>Regisztráció</a:t>
              </a:r>
            </a:p>
          </p:txBody>
        </p:sp>
      </p:grpSp>
      <p:grpSp>
        <p:nvGrpSpPr>
          <p:cNvPr id="28" name="Csoportba foglalás 27">
            <a:extLst>
              <a:ext uri="{FF2B5EF4-FFF2-40B4-BE49-F238E27FC236}">
                <a16:creationId xmlns:a16="http://schemas.microsoft.com/office/drawing/2014/main" id="{EC4EAE54-F34B-4687-8659-6481A4386C75}"/>
              </a:ext>
            </a:extLst>
          </p:cNvPr>
          <p:cNvGrpSpPr/>
          <p:nvPr/>
        </p:nvGrpSpPr>
        <p:grpSpPr>
          <a:xfrm>
            <a:off x="2673553" y="1011732"/>
            <a:ext cx="2383252" cy="2751367"/>
            <a:chOff x="4933735" y="2301791"/>
            <a:chExt cx="2383252" cy="2751367"/>
          </a:xfrm>
        </p:grpSpPr>
        <p:grpSp>
          <p:nvGrpSpPr>
            <p:cNvPr id="17" name="Csoportba foglalás 16">
              <a:extLst>
                <a:ext uri="{FF2B5EF4-FFF2-40B4-BE49-F238E27FC236}">
                  <a16:creationId xmlns:a16="http://schemas.microsoft.com/office/drawing/2014/main" id="{C422D022-1E46-44F2-9039-E4502644071F}"/>
                </a:ext>
              </a:extLst>
            </p:cNvPr>
            <p:cNvGrpSpPr/>
            <p:nvPr/>
          </p:nvGrpSpPr>
          <p:grpSpPr>
            <a:xfrm>
              <a:off x="4933735" y="2301791"/>
              <a:ext cx="2383252" cy="2117102"/>
              <a:chOff x="5042919" y="2301791"/>
              <a:chExt cx="2383252" cy="2117102"/>
            </a:xfrm>
          </p:grpSpPr>
          <p:pic>
            <p:nvPicPr>
              <p:cNvPr id="15" name="Kép 14">
                <a:extLst>
                  <a:ext uri="{FF2B5EF4-FFF2-40B4-BE49-F238E27FC236}">
                    <a16:creationId xmlns:a16="http://schemas.microsoft.com/office/drawing/2014/main" id="{742A3B23-9077-4319-BFC2-1792A81383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42919" y="2301791"/>
                <a:ext cx="2383252" cy="2117102"/>
              </a:xfrm>
              <a:prstGeom prst="rect">
                <a:avLst/>
              </a:prstGeom>
            </p:spPr>
          </p:pic>
          <p:sp>
            <p:nvSpPr>
              <p:cNvPr id="16" name="Ellipszis 15">
                <a:extLst>
                  <a:ext uri="{FF2B5EF4-FFF2-40B4-BE49-F238E27FC236}">
                    <a16:creationId xmlns:a16="http://schemas.microsoft.com/office/drawing/2014/main" id="{97229D7F-BB11-4355-993C-B2DA01695A92}"/>
                  </a:ext>
                </a:extLst>
              </p:cNvPr>
              <p:cNvSpPr/>
              <p:nvPr/>
            </p:nvSpPr>
            <p:spPr>
              <a:xfrm>
                <a:off x="5236483" y="2429301"/>
                <a:ext cx="1874002" cy="184244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pic>
          <p:nvPicPr>
            <p:cNvPr id="18" name="Picture 1" descr="bo_konyvek_3d_osszes_rgb.jpg">
              <a:extLst>
                <a:ext uri="{FF2B5EF4-FFF2-40B4-BE49-F238E27FC236}">
                  <a16:creationId xmlns:a16="http://schemas.microsoft.com/office/drawing/2014/main" id="{D6B5C99E-223B-4556-B192-2EDA4737A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3470" y="2912848"/>
              <a:ext cx="1443782" cy="1032304"/>
            </a:xfrm>
            <a:prstGeom prst="rect">
              <a:avLst/>
            </a:prstGeom>
          </p:spPr>
        </p:pic>
        <p:sp>
          <p:nvSpPr>
            <p:cNvPr id="21" name="Szövegdoboz 20">
              <a:extLst>
                <a:ext uri="{FF2B5EF4-FFF2-40B4-BE49-F238E27FC236}">
                  <a16:creationId xmlns:a16="http://schemas.microsoft.com/office/drawing/2014/main" id="{7A78551A-5CE3-4C93-B4B4-F3DCEC2C84CE}"/>
                </a:ext>
              </a:extLst>
            </p:cNvPr>
            <p:cNvSpPr txBox="1"/>
            <p:nvPr/>
          </p:nvSpPr>
          <p:spPr>
            <a:xfrm>
              <a:off x="5296045" y="4591493"/>
              <a:ext cx="15365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200" b="1" dirty="0">
                  <a:solidFill>
                    <a:srgbClr val="C00000"/>
                  </a:solidFill>
                </a:rPr>
                <a:t>Szakmai csomagok ajándékba</a:t>
              </a:r>
            </a:p>
          </p:txBody>
        </p:sp>
      </p:grpSp>
      <p:grpSp>
        <p:nvGrpSpPr>
          <p:cNvPr id="32" name="Csoportba foglalás 31">
            <a:extLst>
              <a:ext uri="{FF2B5EF4-FFF2-40B4-BE49-F238E27FC236}">
                <a16:creationId xmlns:a16="http://schemas.microsoft.com/office/drawing/2014/main" id="{4E67069B-9163-4B7E-A0EF-7CF3D0109FFC}"/>
              </a:ext>
            </a:extLst>
          </p:cNvPr>
          <p:cNvGrpSpPr/>
          <p:nvPr/>
        </p:nvGrpSpPr>
        <p:grpSpPr>
          <a:xfrm>
            <a:off x="5056805" y="3969476"/>
            <a:ext cx="2189689" cy="2703974"/>
            <a:chOff x="5056805" y="3969476"/>
            <a:chExt cx="2189689" cy="2703974"/>
          </a:xfrm>
        </p:grpSpPr>
        <p:pic>
          <p:nvPicPr>
            <p:cNvPr id="12" name="Kép 11">
              <a:extLst>
                <a:ext uri="{FF2B5EF4-FFF2-40B4-BE49-F238E27FC236}">
                  <a16:creationId xmlns:a16="http://schemas.microsoft.com/office/drawing/2014/main" id="{9015C37E-7C3E-4E49-AC3E-22689A7A7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805" y="3969476"/>
              <a:ext cx="2189689" cy="2189689"/>
            </a:xfrm>
            <a:prstGeom prst="rect">
              <a:avLst/>
            </a:prstGeom>
          </p:spPr>
        </p:pic>
        <p:sp>
          <p:nvSpPr>
            <p:cNvPr id="22" name="Szövegdoboz 21">
              <a:extLst>
                <a:ext uri="{FF2B5EF4-FFF2-40B4-BE49-F238E27FC236}">
                  <a16:creationId xmlns:a16="http://schemas.microsoft.com/office/drawing/2014/main" id="{9DD780BE-9EA4-4DCD-9FC4-80DA76527BE2}"/>
                </a:ext>
              </a:extLst>
            </p:cNvPr>
            <p:cNvSpPr txBox="1"/>
            <p:nvPr/>
          </p:nvSpPr>
          <p:spPr>
            <a:xfrm>
              <a:off x="5403470" y="6211785"/>
              <a:ext cx="15365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200" b="1" dirty="0">
                  <a:solidFill>
                    <a:srgbClr val="C00000"/>
                  </a:solidFill>
                </a:rPr>
                <a:t>Boldogságóra megtartása</a:t>
              </a:r>
            </a:p>
          </p:txBody>
        </p:sp>
      </p:grpSp>
      <p:grpSp>
        <p:nvGrpSpPr>
          <p:cNvPr id="30" name="Csoportba foglalás 29">
            <a:extLst>
              <a:ext uri="{FF2B5EF4-FFF2-40B4-BE49-F238E27FC236}">
                <a16:creationId xmlns:a16="http://schemas.microsoft.com/office/drawing/2014/main" id="{AED0D265-CF61-4219-A4D7-439F8CD1C441}"/>
              </a:ext>
            </a:extLst>
          </p:cNvPr>
          <p:cNvGrpSpPr/>
          <p:nvPr/>
        </p:nvGrpSpPr>
        <p:grpSpPr>
          <a:xfrm>
            <a:off x="9566622" y="3981573"/>
            <a:ext cx="2189689" cy="2744420"/>
            <a:chOff x="9416495" y="2275597"/>
            <a:chExt cx="2189689" cy="2744420"/>
          </a:xfrm>
        </p:grpSpPr>
        <p:pic>
          <p:nvPicPr>
            <p:cNvPr id="14" name="Kép 13">
              <a:extLst>
                <a:ext uri="{FF2B5EF4-FFF2-40B4-BE49-F238E27FC236}">
                  <a16:creationId xmlns:a16="http://schemas.microsoft.com/office/drawing/2014/main" id="{8F686661-966A-4575-B436-2E0AFE2E5A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6495" y="2275597"/>
              <a:ext cx="2189689" cy="2177592"/>
            </a:xfrm>
            <a:prstGeom prst="rect">
              <a:avLst/>
            </a:prstGeom>
          </p:spPr>
        </p:pic>
        <p:sp>
          <p:nvSpPr>
            <p:cNvPr id="23" name="Szövegdoboz 22">
              <a:extLst>
                <a:ext uri="{FF2B5EF4-FFF2-40B4-BE49-F238E27FC236}">
                  <a16:creationId xmlns:a16="http://schemas.microsoft.com/office/drawing/2014/main" id="{E94434BD-921F-4D58-AF64-2C8595EA963D}"/>
                </a:ext>
              </a:extLst>
            </p:cNvPr>
            <p:cNvSpPr txBox="1"/>
            <p:nvPr/>
          </p:nvSpPr>
          <p:spPr>
            <a:xfrm>
              <a:off x="9743084" y="4558352"/>
              <a:ext cx="15365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200" b="1" dirty="0">
                  <a:solidFill>
                    <a:srgbClr val="C00000"/>
                  </a:solidFill>
                </a:rPr>
                <a:t>30 órás akkreditált képzés</a:t>
              </a:r>
            </a:p>
          </p:txBody>
        </p:sp>
      </p:grpSp>
      <p:grpSp>
        <p:nvGrpSpPr>
          <p:cNvPr id="2" name="Csoportba foglalás 1">
            <a:extLst>
              <a:ext uri="{FF2B5EF4-FFF2-40B4-BE49-F238E27FC236}">
                <a16:creationId xmlns:a16="http://schemas.microsoft.com/office/drawing/2014/main" id="{860C6419-66CD-4F07-BDA7-02B041870FAB}"/>
              </a:ext>
            </a:extLst>
          </p:cNvPr>
          <p:cNvGrpSpPr/>
          <p:nvPr/>
        </p:nvGrpSpPr>
        <p:grpSpPr>
          <a:xfrm>
            <a:off x="7312951" y="3957379"/>
            <a:ext cx="2189689" cy="2716070"/>
            <a:chOff x="7312951" y="3957379"/>
            <a:chExt cx="2189689" cy="2716070"/>
          </a:xfrm>
        </p:grpSpPr>
        <p:pic>
          <p:nvPicPr>
            <p:cNvPr id="25" name="Kép 24">
              <a:extLst>
                <a:ext uri="{FF2B5EF4-FFF2-40B4-BE49-F238E27FC236}">
                  <a16:creationId xmlns:a16="http://schemas.microsoft.com/office/drawing/2014/main" id="{D15E9040-DAA7-4F5C-8919-E9C8A4E98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2951" y="3957379"/>
              <a:ext cx="2189689" cy="2201786"/>
            </a:xfrm>
            <a:prstGeom prst="rect">
              <a:avLst/>
            </a:prstGeom>
          </p:spPr>
        </p:pic>
        <p:sp>
          <p:nvSpPr>
            <p:cNvPr id="31" name="Szövegdoboz 30">
              <a:extLst>
                <a:ext uri="{FF2B5EF4-FFF2-40B4-BE49-F238E27FC236}">
                  <a16:creationId xmlns:a16="http://schemas.microsoft.com/office/drawing/2014/main" id="{CE43B756-9A73-49BD-9767-291E4915A382}"/>
                </a:ext>
              </a:extLst>
            </p:cNvPr>
            <p:cNvSpPr txBox="1"/>
            <p:nvPr/>
          </p:nvSpPr>
          <p:spPr>
            <a:xfrm>
              <a:off x="7648340" y="6211784"/>
              <a:ext cx="15365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200" b="1" dirty="0">
                  <a:solidFill>
                    <a:srgbClr val="C00000"/>
                  </a:solidFill>
                </a:rPr>
                <a:t>Beszámoló feltöltése:</a:t>
              </a:r>
            </a:p>
            <a:p>
              <a:pPr algn="ctr"/>
              <a:r>
                <a:rPr lang="hu-HU" sz="1200" b="1" dirty="0">
                  <a:solidFill>
                    <a:srgbClr val="C00000"/>
                  </a:solidFill>
                </a:rPr>
                <a:t>HAVI vagy ÉVES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0529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76294FA1-D578-4FC7-B91A-66372D52DA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12" r="17932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4" name="Cím 1">
            <a:extLst>
              <a:ext uri="{FF2B5EF4-FFF2-40B4-BE49-F238E27FC236}">
                <a16:creationId xmlns:a16="http://schemas.microsoft.com/office/drawing/2014/main" id="{224BC6C4-CAC0-4519-9CC3-D9493DEECA9E}"/>
              </a:ext>
            </a:extLst>
          </p:cNvPr>
          <p:cNvSpPr txBox="1">
            <a:spLocks/>
          </p:cNvSpPr>
          <p:nvPr/>
        </p:nvSpPr>
        <p:spPr>
          <a:xfrm>
            <a:off x="7651120" y="3335556"/>
            <a:ext cx="4593842" cy="18340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hu-HU" sz="4000" b="1" cap="all" dirty="0">
                <a:solidFill>
                  <a:srgbClr val="FF0000"/>
                </a:solidFill>
              </a:rPr>
              <a:t>Jobb Veled a világ tábor</a:t>
            </a:r>
            <a:endParaRPr lang="en-US" sz="4000" b="1" cap="all" dirty="0">
              <a:solidFill>
                <a:srgbClr val="FF0000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43902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-téma">
  <a:themeElements>
    <a:clrScheme name="Vörös–narancs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951</Words>
  <Application>Microsoft Office PowerPoint</Application>
  <PresentationFormat>Szélesvásznú</PresentationFormat>
  <Paragraphs>108</Paragraphs>
  <Slides>15</Slides>
  <Notes>15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2</vt:i4>
      </vt:variant>
      <vt:variant>
        <vt:lpstr>Diacímek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Gill Sans MT Condensed</vt:lpstr>
      <vt:lpstr>Oswald</vt:lpstr>
      <vt:lpstr>Roboto</vt:lpstr>
      <vt:lpstr>Office-téma</vt:lpstr>
      <vt:lpstr>1_Office-téma</vt:lpstr>
      <vt:lpstr>PowerPoint-bemutató</vt:lpstr>
      <vt:lpstr>A BOLDOGSÁGÓRA PROGRAM </vt:lpstr>
      <vt:lpstr>A program tematikája</vt:lpstr>
      <vt:lpstr>PowerPoint-bemutató</vt:lpstr>
      <vt:lpstr>Boldogságóra - óravázlat</vt:lpstr>
      <vt:lpstr>PowerPoint-bemutató</vt:lpstr>
      <vt:lpstr>Legfontosabb szakmai kapcsolatok</vt:lpstr>
      <vt:lpstr>Hogyan működik?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Bagdi Annabell Melinda</dc:creator>
  <cp:lastModifiedBy>Bagdi Annabell Melinda</cp:lastModifiedBy>
  <cp:revision>23</cp:revision>
  <dcterms:created xsi:type="dcterms:W3CDTF">2019-09-27T13:14:01Z</dcterms:created>
  <dcterms:modified xsi:type="dcterms:W3CDTF">2021-08-31T19:06:49Z</dcterms:modified>
</cp:coreProperties>
</file>